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9" r:id="rId2"/>
    <p:sldId id="473" r:id="rId3"/>
    <p:sldId id="493" r:id="rId4"/>
    <p:sldId id="490" r:id="rId5"/>
    <p:sldId id="491" r:id="rId6"/>
    <p:sldId id="496" r:id="rId7"/>
    <p:sldId id="483" r:id="rId8"/>
    <p:sldId id="502" r:id="rId9"/>
    <p:sldId id="465" r:id="rId10"/>
    <p:sldId id="386" r:id="rId11"/>
    <p:sldId id="494" r:id="rId12"/>
    <p:sldId id="497" r:id="rId13"/>
    <p:sldId id="498" r:id="rId14"/>
    <p:sldId id="476" r:id="rId15"/>
    <p:sldId id="467" r:id="rId16"/>
    <p:sldId id="469" r:id="rId17"/>
    <p:sldId id="499" r:id="rId18"/>
    <p:sldId id="500" r:id="rId19"/>
    <p:sldId id="501" r:id="rId20"/>
    <p:sldId id="503" r:id="rId21"/>
    <p:sldId id="438" r:id="rId22"/>
  </p:sldIdLst>
  <p:sldSz cx="9144000" cy="5143500" type="screen16x9"/>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476" userDrawn="1">
          <p15:clr>
            <a:srgbClr val="A4A3A4"/>
          </p15:clr>
        </p15:guide>
      </p15:sldGuideLst>
    </p:ext>
    <p:ext uri="{2D200454-40CA-4A62-9FC3-DE9A4176ACB9}">
      <p15:notesGuideLst xmlns:p15="http://schemas.microsoft.com/office/powerpoint/2012/main" xmlns="">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849B"/>
    <a:srgbClr val="1E334A"/>
    <a:srgbClr val="660066"/>
    <a:srgbClr val="CC0099"/>
    <a:srgbClr val="200029"/>
    <a:srgbClr val="1A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7567" autoAdjust="0"/>
  </p:normalViewPr>
  <p:slideViewPr>
    <p:cSldViewPr>
      <p:cViewPr>
        <p:scale>
          <a:sx n="100" d="100"/>
          <a:sy n="100" d="100"/>
        </p:scale>
        <p:origin x="-498" y="-72"/>
      </p:cViewPr>
      <p:guideLst>
        <p:guide orient="horz" pos="1620"/>
        <p:guide pos="47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406" y="-9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031F5-28DB-405A-A835-94874CB39EF2}" type="doc">
      <dgm:prSet loTypeId="urn:microsoft.com/office/officeart/2005/8/layout/arrow2" loCatId="process" qsTypeId="urn:microsoft.com/office/officeart/2005/8/quickstyle/simple1" qsCatId="simple" csTypeId="urn:microsoft.com/office/officeart/2005/8/colors/accent5_3" csCatId="accent5" phldr="1"/>
      <dgm:spPr/>
    </dgm:pt>
    <dgm:pt modelId="{C28ADA1A-C10C-4F2A-8C64-4E880B5FF430}">
      <dgm:prSet phldrT="[Text]" custT="1"/>
      <dgm:spPr/>
      <dgm:t>
        <a:bodyPr/>
        <a:lstStyle/>
        <a:p>
          <a:r>
            <a:rPr lang="en-GB" sz="1200" b="1" dirty="0" smtClean="0">
              <a:solidFill>
                <a:srgbClr val="990099"/>
              </a:solidFill>
              <a:latin typeface="Calibri" pitchFamily="34" charset="0"/>
            </a:rPr>
            <a:t>Wellbeing Toxic</a:t>
          </a:r>
          <a:endParaRPr lang="en-US" sz="1200" b="1" dirty="0">
            <a:solidFill>
              <a:srgbClr val="990099"/>
            </a:solidFill>
            <a:latin typeface="Calibri" pitchFamily="34" charset="0"/>
          </a:endParaRPr>
        </a:p>
      </dgm:t>
    </dgm:pt>
    <dgm:pt modelId="{F636C34C-495A-4828-AB0F-3E30FFC35DF0}" type="parTrans" cxnId="{84215B66-5C81-41B9-B176-40C5E7F51256}">
      <dgm:prSet/>
      <dgm:spPr/>
      <dgm:t>
        <a:bodyPr/>
        <a:lstStyle/>
        <a:p>
          <a:endParaRPr lang="en-US"/>
        </a:p>
      </dgm:t>
    </dgm:pt>
    <dgm:pt modelId="{BFA66E33-588C-4DF1-B13F-16FB13C30A22}" type="sibTrans" cxnId="{84215B66-5C81-41B9-B176-40C5E7F51256}">
      <dgm:prSet/>
      <dgm:spPr/>
      <dgm:t>
        <a:bodyPr/>
        <a:lstStyle/>
        <a:p>
          <a:endParaRPr lang="en-US"/>
        </a:p>
      </dgm:t>
    </dgm:pt>
    <dgm:pt modelId="{D014F41D-2FC1-4367-8F80-9F8FF853F8DB}">
      <dgm:prSet phldrT="[Text]" custT="1"/>
      <dgm:spPr/>
      <dgm:t>
        <a:bodyPr/>
        <a:lstStyle/>
        <a:p>
          <a:r>
            <a:rPr lang="en-GB" sz="1200" b="1" dirty="0" smtClean="0">
              <a:solidFill>
                <a:srgbClr val="990099"/>
              </a:solidFill>
              <a:latin typeface="Calibri" pitchFamily="34" charset="0"/>
            </a:rPr>
            <a:t>Wellbeing</a:t>
          </a:r>
          <a:r>
            <a:rPr lang="en-GB" sz="2000" b="1" dirty="0" smtClean="0">
              <a:solidFill>
                <a:srgbClr val="990099"/>
              </a:solidFill>
              <a:latin typeface="Calibri" pitchFamily="34" charset="0"/>
            </a:rPr>
            <a:t> </a:t>
          </a:r>
          <a:r>
            <a:rPr lang="en-GB" sz="1200" b="1" dirty="0" smtClean="0">
              <a:solidFill>
                <a:srgbClr val="990099"/>
              </a:solidFill>
              <a:latin typeface="Calibri" pitchFamily="34" charset="0"/>
            </a:rPr>
            <a:t>Naïve</a:t>
          </a:r>
          <a:endParaRPr lang="en-US" sz="1200" b="1" dirty="0">
            <a:solidFill>
              <a:srgbClr val="990099"/>
            </a:solidFill>
            <a:latin typeface="Calibri" pitchFamily="34" charset="0"/>
          </a:endParaRPr>
        </a:p>
      </dgm:t>
    </dgm:pt>
    <dgm:pt modelId="{5F3EF4A2-506F-488A-8E01-175986B08E9E}" type="parTrans" cxnId="{0BC40774-028B-4F29-B11E-9DAECE999FD3}">
      <dgm:prSet/>
      <dgm:spPr/>
      <dgm:t>
        <a:bodyPr/>
        <a:lstStyle/>
        <a:p>
          <a:endParaRPr lang="en-US"/>
        </a:p>
      </dgm:t>
    </dgm:pt>
    <dgm:pt modelId="{8DEDEBA6-7F9D-47CA-A7BD-D5774F0DEB3F}" type="sibTrans" cxnId="{0BC40774-028B-4F29-B11E-9DAECE999FD3}">
      <dgm:prSet/>
      <dgm:spPr/>
      <dgm:t>
        <a:bodyPr/>
        <a:lstStyle/>
        <a:p>
          <a:endParaRPr lang="en-US"/>
        </a:p>
      </dgm:t>
    </dgm:pt>
    <dgm:pt modelId="{1D847D1A-812A-4187-AF28-249E2482CB05}">
      <dgm:prSet phldrT="[Text]" custT="1"/>
      <dgm:spPr/>
      <dgm:t>
        <a:bodyPr/>
        <a:lstStyle/>
        <a:p>
          <a:r>
            <a:rPr lang="en-GB" sz="1200" b="1" dirty="0" smtClean="0">
              <a:solidFill>
                <a:srgbClr val="990099"/>
              </a:solidFill>
              <a:latin typeface="Calibri" pitchFamily="34" charset="0"/>
            </a:rPr>
            <a:t>Wellbeing Aware  Individual actions</a:t>
          </a:r>
          <a:endParaRPr lang="en-US" sz="1200" b="1" dirty="0">
            <a:solidFill>
              <a:srgbClr val="990099"/>
            </a:solidFill>
            <a:latin typeface="Calibri" pitchFamily="34" charset="0"/>
          </a:endParaRPr>
        </a:p>
      </dgm:t>
    </dgm:pt>
    <dgm:pt modelId="{7441474A-5F30-4BBB-B0A5-FD1CC426A6CF}" type="parTrans" cxnId="{EE1CBD40-07B9-4A53-9CA4-28AA91C4263D}">
      <dgm:prSet/>
      <dgm:spPr/>
      <dgm:t>
        <a:bodyPr/>
        <a:lstStyle/>
        <a:p>
          <a:endParaRPr lang="en-US"/>
        </a:p>
      </dgm:t>
    </dgm:pt>
    <dgm:pt modelId="{62B1EE44-B4D0-44E0-B1F6-27AF60152181}" type="sibTrans" cxnId="{EE1CBD40-07B9-4A53-9CA4-28AA91C4263D}">
      <dgm:prSet/>
      <dgm:spPr/>
      <dgm:t>
        <a:bodyPr/>
        <a:lstStyle/>
        <a:p>
          <a:endParaRPr lang="en-US"/>
        </a:p>
      </dgm:t>
    </dgm:pt>
    <dgm:pt modelId="{04562995-3C33-4521-8897-426CACC0A042}">
      <dgm:prSet phldrT="[Text]" custT="1"/>
      <dgm:spPr/>
      <dgm:t>
        <a:bodyPr/>
        <a:lstStyle/>
        <a:p>
          <a:pPr>
            <a:spcAft>
              <a:spcPts val="0"/>
            </a:spcAft>
          </a:pPr>
          <a:r>
            <a:rPr lang="en-GB" sz="1200" b="1" dirty="0" smtClean="0">
              <a:solidFill>
                <a:srgbClr val="990099"/>
              </a:solidFill>
              <a:latin typeface="Calibri" pitchFamily="34" charset="0"/>
            </a:rPr>
            <a:t>Wellbeing Safer </a:t>
          </a:r>
        </a:p>
        <a:p>
          <a:pPr>
            <a:spcAft>
              <a:spcPts val="0"/>
            </a:spcAft>
          </a:pPr>
          <a:r>
            <a:rPr lang="en-GB" sz="1200" b="1" dirty="0" smtClean="0">
              <a:solidFill>
                <a:srgbClr val="990099"/>
              </a:solidFill>
              <a:latin typeface="Calibri" pitchFamily="34" charset="0"/>
            </a:rPr>
            <a:t>Group actions</a:t>
          </a:r>
          <a:endParaRPr lang="en-US" sz="1200" b="1" dirty="0">
            <a:solidFill>
              <a:srgbClr val="990099"/>
            </a:solidFill>
            <a:latin typeface="Calibri" pitchFamily="34" charset="0"/>
          </a:endParaRPr>
        </a:p>
      </dgm:t>
    </dgm:pt>
    <dgm:pt modelId="{53B55185-ADC9-4B83-BAD3-5C9F2394291D}" type="parTrans" cxnId="{3F9085BC-2E4A-47CC-9A03-3323484B2629}">
      <dgm:prSet/>
      <dgm:spPr/>
      <dgm:t>
        <a:bodyPr/>
        <a:lstStyle/>
        <a:p>
          <a:endParaRPr lang="en-US"/>
        </a:p>
      </dgm:t>
    </dgm:pt>
    <dgm:pt modelId="{3EAF0034-7360-4171-9D47-A8A0B009CF15}" type="sibTrans" cxnId="{3F9085BC-2E4A-47CC-9A03-3323484B2629}">
      <dgm:prSet/>
      <dgm:spPr/>
      <dgm:t>
        <a:bodyPr/>
        <a:lstStyle/>
        <a:p>
          <a:endParaRPr lang="en-US"/>
        </a:p>
      </dgm:t>
    </dgm:pt>
    <dgm:pt modelId="{191C9A9B-9695-4158-8596-8A449A444862}">
      <dgm:prSet phldrT="[Text]" custT="1"/>
      <dgm:spPr/>
      <dgm:t>
        <a:bodyPr/>
        <a:lstStyle/>
        <a:p>
          <a:r>
            <a:rPr lang="en-GB" sz="1200" b="1" dirty="0" smtClean="0">
              <a:solidFill>
                <a:srgbClr val="990099"/>
              </a:solidFill>
              <a:latin typeface="Calibri" pitchFamily="34" charset="0"/>
            </a:rPr>
            <a:t>Wellbeing Organisational Response</a:t>
          </a:r>
          <a:endParaRPr lang="en-US" sz="1200" b="1" dirty="0">
            <a:solidFill>
              <a:srgbClr val="990099"/>
            </a:solidFill>
            <a:latin typeface="Calibri" pitchFamily="34" charset="0"/>
          </a:endParaRPr>
        </a:p>
      </dgm:t>
    </dgm:pt>
    <dgm:pt modelId="{4E8364FE-3D25-4B9C-9F4B-ACAB98D8A9C9}" type="parTrans" cxnId="{2D0DDB75-6D30-4C73-86D7-A32CBF57BA53}">
      <dgm:prSet/>
      <dgm:spPr/>
      <dgm:t>
        <a:bodyPr/>
        <a:lstStyle/>
        <a:p>
          <a:endParaRPr lang="en-US"/>
        </a:p>
      </dgm:t>
    </dgm:pt>
    <dgm:pt modelId="{868EDCBD-AD56-4B71-B5D6-06E0267CB068}" type="sibTrans" cxnId="{2D0DDB75-6D30-4C73-86D7-A32CBF57BA53}">
      <dgm:prSet/>
      <dgm:spPr/>
      <dgm:t>
        <a:bodyPr/>
        <a:lstStyle/>
        <a:p>
          <a:endParaRPr lang="en-US"/>
        </a:p>
      </dgm:t>
    </dgm:pt>
    <dgm:pt modelId="{55633383-FFB2-46E8-A40B-DAA0471199F2}" type="pres">
      <dgm:prSet presAssocID="{278031F5-28DB-405A-A835-94874CB39EF2}" presName="arrowDiagram" presStyleCnt="0">
        <dgm:presLayoutVars>
          <dgm:chMax val="5"/>
          <dgm:dir/>
          <dgm:resizeHandles val="exact"/>
        </dgm:presLayoutVars>
      </dgm:prSet>
      <dgm:spPr/>
    </dgm:pt>
    <dgm:pt modelId="{FF2FF37E-DD21-4624-A49E-6E316F163B99}" type="pres">
      <dgm:prSet presAssocID="{278031F5-28DB-405A-A835-94874CB39EF2}" presName="arrow" presStyleLbl="bgShp" presStyleIdx="0" presStyleCnt="1"/>
      <dgm:spPr/>
    </dgm:pt>
    <dgm:pt modelId="{6339E3FB-C964-4186-B838-F966AF36E25E}" type="pres">
      <dgm:prSet presAssocID="{278031F5-28DB-405A-A835-94874CB39EF2}" presName="arrowDiagram5" presStyleCnt="0"/>
      <dgm:spPr/>
    </dgm:pt>
    <dgm:pt modelId="{5E52DEBD-4C72-4EFA-A516-F96B38A2C6AD}" type="pres">
      <dgm:prSet presAssocID="{C28ADA1A-C10C-4F2A-8C64-4E880B5FF430}" presName="bullet5a" presStyleLbl="node1" presStyleIdx="0" presStyleCnt="5"/>
      <dgm:spPr/>
    </dgm:pt>
    <dgm:pt modelId="{F2E628C0-0752-488C-B7C5-A4964AAAEA7F}" type="pres">
      <dgm:prSet presAssocID="{C28ADA1A-C10C-4F2A-8C64-4E880B5FF430}" presName="textBox5a" presStyleLbl="revTx" presStyleIdx="0" presStyleCnt="5" custScaleX="143301" custLinFactNeighborX="11882" custLinFactNeighborY="7074">
        <dgm:presLayoutVars>
          <dgm:bulletEnabled val="1"/>
        </dgm:presLayoutVars>
      </dgm:prSet>
      <dgm:spPr/>
      <dgm:t>
        <a:bodyPr/>
        <a:lstStyle/>
        <a:p>
          <a:endParaRPr lang="en-US"/>
        </a:p>
      </dgm:t>
    </dgm:pt>
    <dgm:pt modelId="{D5F5FAE5-EF92-409A-A1F4-4C4C02AB763A}" type="pres">
      <dgm:prSet presAssocID="{D014F41D-2FC1-4367-8F80-9F8FF853F8DB}" presName="bullet5b" presStyleLbl="node1" presStyleIdx="1" presStyleCnt="5"/>
      <dgm:spPr/>
    </dgm:pt>
    <dgm:pt modelId="{822D03D5-DCF1-4674-9EF0-6C7801970B9F}" type="pres">
      <dgm:prSet presAssocID="{D014F41D-2FC1-4367-8F80-9F8FF853F8DB}" presName="textBox5b" presStyleLbl="revTx" presStyleIdx="1" presStyleCnt="5" custScaleX="113740" custLinFactNeighborX="2581" custLinFactNeighborY="4018">
        <dgm:presLayoutVars>
          <dgm:bulletEnabled val="1"/>
        </dgm:presLayoutVars>
      </dgm:prSet>
      <dgm:spPr/>
      <dgm:t>
        <a:bodyPr/>
        <a:lstStyle/>
        <a:p>
          <a:endParaRPr lang="en-US"/>
        </a:p>
      </dgm:t>
    </dgm:pt>
    <dgm:pt modelId="{702EB8B6-4010-4336-A70D-9CA100C972B0}" type="pres">
      <dgm:prSet presAssocID="{1D847D1A-812A-4187-AF28-249E2482CB05}" presName="bullet5c" presStyleLbl="node1" presStyleIdx="2" presStyleCnt="5"/>
      <dgm:spPr/>
    </dgm:pt>
    <dgm:pt modelId="{A9F572C1-1B7C-444D-9B7C-8F6F74862A0D}" type="pres">
      <dgm:prSet presAssocID="{1D847D1A-812A-4187-AF28-249E2482CB05}" presName="textBox5c" presStyleLbl="revTx" presStyleIdx="2" presStyleCnt="5" custScaleX="113740" custLinFactNeighborY="3559">
        <dgm:presLayoutVars>
          <dgm:bulletEnabled val="1"/>
        </dgm:presLayoutVars>
      </dgm:prSet>
      <dgm:spPr/>
      <dgm:t>
        <a:bodyPr/>
        <a:lstStyle/>
        <a:p>
          <a:endParaRPr lang="en-US"/>
        </a:p>
      </dgm:t>
    </dgm:pt>
    <dgm:pt modelId="{DF319261-79C7-40EE-A505-7B4E322A83EE}" type="pres">
      <dgm:prSet presAssocID="{04562995-3C33-4521-8897-426CACC0A042}" presName="bullet5d" presStyleLbl="node1" presStyleIdx="3" presStyleCnt="5"/>
      <dgm:spPr/>
    </dgm:pt>
    <dgm:pt modelId="{5C10D1FF-E5CC-4E0E-AF92-DD955D446581}" type="pres">
      <dgm:prSet presAssocID="{04562995-3C33-4521-8897-426CACC0A042}" presName="textBox5d" presStyleLbl="revTx" presStyleIdx="3" presStyleCnt="5" custScaleX="128280" custLinFactNeighborX="-13542" custLinFactNeighborY="18123">
        <dgm:presLayoutVars>
          <dgm:bulletEnabled val="1"/>
        </dgm:presLayoutVars>
      </dgm:prSet>
      <dgm:spPr/>
      <dgm:t>
        <a:bodyPr/>
        <a:lstStyle/>
        <a:p>
          <a:endParaRPr lang="en-US"/>
        </a:p>
      </dgm:t>
    </dgm:pt>
    <dgm:pt modelId="{645CBED8-2805-4E5B-816A-ECB3CA9A977D}" type="pres">
      <dgm:prSet presAssocID="{191C9A9B-9695-4158-8596-8A449A444862}" presName="bullet5e" presStyleLbl="node1" presStyleIdx="4" presStyleCnt="5"/>
      <dgm:spPr/>
    </dgm:pt>
    <dgm:pt modelId="{936DD8C9-C0E8-4259-9E47-571F47EDCFAE}" type="pres">
      <dgm:prSet presAssocID="{191C9A9B-9695-4158-8596-8A449A444862}" presName="textBox5e" presStyleLbl="revTx" presStyleIdx="4" presStyleCnt="5" custScaleX="157262" custLinFactNeighborX="25057">
        <dgm:presLayoutVars>
          <dgm:bulletEnabled val="1"/>
        </dgm:presLayoutVars>
      </dgm:prSet>
      <dgm:spPr/>
      <dgm:t>
        <a:bodyPr/>
        <a:lstStyle/>
        <a:p>
          <a:endParaRPr lang="en-US"/>
        </a:p>
      </dgm:t>
    </dgm:pt>
  </dgm:ptLst>
  <dgm:cxnLst>
    <dgm:cxn modelId="{E0155951-6F7F-4010-A35F-6BE5F98D4717}" type="presOf" srcId="{C28ADA1A-C10C-4F2A-8C64-4E880B5FF430}" destId="{F2E628C0-0752-488C-B7C5-A4964AAAEA7F}" srcOrd="0" destOrd="0" presId="urn:microsoft.com/office/officeart/2005/8/layout/arrow2"/>
    <dgm:cxn modelId="{EE1CBD40-07B9-4A53-9CA4-28AA91C4263D}" srcId="{278031F5-28DB-405A-A835-94874CB39EF2}" destId="{1D847D1A-812A-4187-AF28-249E2482CB05}" srcOrd="2" destOrd="0" parTransId="{7441474A-5F30-4BBB-B0A5-FD1CC426A6CF}" sibTransId="{62B1EE44-B4D0-44E0-B1F6-27AF60152181}"/>
    <dgm:cxn modelId="{2308ECFB-EEB7-414C-8504-95D047A69F2C}" type="presOf" srcId="{191C9A9B-9695-4158-8596-8A449A444862}" destId="{936DD8C9-C0E8-4259-9E47-571F47EDCFAE}" srcOrd="0" destOrd="0" presId="urn:microsoft.com/office/officeart/2005/8/layout/arrow2"/>
    <dgm:cxn modelId="{9CFD9CA9-8AB8-4F77-B33D-F38A0B0A19A8}" type="presOf" srcId="{278031F5-28DB-405A-A835-94874CB39EF2}" destId="{55633383-FFB2-46E8-A40B-DAA0471199F2}" srcOrd="0" destOrd="0" presId="urn:microsoft.com/office/officeart/2005/8/layout/arrow2"/>
    <dgm:cxn modelId="{2D0DDB75-6D30-4C73-86D7-A32CBF57BA53}" srcId="{278031F5-28DB-405A-A835-94874CB39EF2}" destId="{191C9A9B-9695-4158-8596-8A449A444862}" srcOrd="4" destOrd="0" parTransId="{4E8364FE-3D25-4B9C-9F4B-ACAB98D8A9C9}" sibTransId="{868EDCBD-AD56-4B71-B5D6-06E0267CB068}"/>
    <dgm:cxn modelId="{C63DAD74-E267-4896-BF54-3E96E43B5226}" type="presOf" srcId="{D014F41D-2FC1-4367-8F80-9F8FF853F8DB}" destId="{822D03D5-DCF1-4674-9EF0-6C7801970B9F}" srcOrd="0" destOrd="0" presId="urn:microsoft.com/office/officeart/2005/8/layout/arrow2"/>
    <dgm:cxn modelId="{0BC40774-028B-4F29-B11E-9DAECE999FD3}" srcId="{278031F5-28DB-405A-A835-94874CB39EF2}" destId="{D014F41D-2FC1-4367-8F80-9F8FF853F8DB}" srcOrd="1" destOrd="0" parTransId="{5F3EF4A2-506F-488A-8E01-175986B08E9E}" sibTransId="{8DEDEBA6-7F9D-47CA-A7BD-D5774F0DEB3F}"/>
    <dgm:cxn modelId="{84215B66-5C81-41B9-B176-40C5E7F51256}" srcId="{278031F5-28DB-405A-A835-94874CB39EF2}" destId="{C28ADA1A-C10C-4F2A-8C64-4E880B5FF430}" srcOrd="0" destOrd="0" parTransId="{F636C34C-495A-4828-AB0F-3E30FFC35DF0}" sibTransId="{BFA66E33-588C-4DF1-B13F-16FB13C30A22}"/>
    <dgm:cxn modelId="{D7DCE5D4-A292-467D-8126-3E11685C258C}" type="presOf" srcId="{1D847D1A-812A-4187-AF28-249E2482CB05}" destId="{A9F572C1-1B7C-444D-9B7C-8F6F74862A0D}" srcOrd="0" destOrd="0" presId="urn:microsoft.com/office/officeart/2005/8/layout/arrow2"/>
    <dgm:cxn modelId="{3F9085BC-2E4A-47CC-9A03-3323484B2629}" srcId="{278031F5-28DB-405A-A835-94874CB39EF2}" destId="{04562995-3C33-4521-8897-426CACC0A042}" srcOrd="3" destOrd="0" parTransId="{53B55185-ADC9-4B83-BAD3-5C9F2394291D}" sibTransId="{3EAF0034-7360-4171-9D47-A8A0B009CF15}"/>
    <dgm:cxn modelId="{1F27EF5C-8AD0-47BA-9417-6DBC29F59DF8}" type="presOf" srcId="{04562995-3C33-4521-8897-426CACC0A042}" destId="{5C10D1FF-E5CC-4E0E-AF92-DD955D446581}" srcOrd="0" destOrd="0" presId="urn:microsoft.com/office/officeart/2005/8/layout/arrow2"/>
    <dgm:cxn modelId="{6645FB66-27E2-4332-9FED-AD49102DB1B7}" type="presParOf" srcId="{55633383-FFB2-46E8-A40B-DAA0471199F2}" destId="{FF2FF37E-DD21-4624-A49E-6E316F163B99}" srcOrd="0" destOrd="0" presId="urn:microsoft.com/office/officeart/2005/8/layout/arrow2"/>
    <dgm:cxn modelId="{3AED19AF-4917-413C-8BAB-78789E7D9F34}" type="presParOf" srcId="{55633383-FFB2-46E8-A40B-DAA0471199F2}" destId="{6339E3FB-C964-4186-B838-F966AF36E25E}" srcOrd="1" destOrd="0" presId="urn:microsoft.com/office/officeart/2005/8/layout/arrow2"/>
    <dgm:cxn modelId="{A2096E60-040F-424E-95DC-7F62285D1FEA}" type="presParOf" srcId="{6339E3FB-C964-4186-B838-F966AF36E25E}" destId="{5E52DEBD-4C72-4EFA-A516-F96B38A2C6AD}" srcOrd="0" destOrd="0" presId="urn:microsoft.com/office/officeart/2005/8/layout/arrow2"/>
    <dgm:cxn modelId="{AD43CD0B-9022-402E-B685-CDBBBF95FCD7}" type="presParOf" srcId="{6339E3FB-C964-4186-B838-F966AF36E25E}" destId="{F2E628C0-0752-488C-B7C5-A4964AAAEA7F}" srcOrd="1" destOrd="0" presId="urn:microsoft.com/office/officeart/2005/8/layout/arrow2"/>
    <dgm:cxn modelId="{FD5052E5-31ED-4F9B-8B8D-31D182C42621}" type="presParOf" srcId="{6339E3FB-C964-4186-B838-F966AF36E25E}" destId="{D5F5FAE5-EF92-409A-A1F4-4C4C02AB763A}" srcOrd="2" destOrd="0" presId="urn:microsoft.com/office/officeart/2005/8/layout/arrow2"/>
    <dgm:cxn modelId="{7A1C3460-80F1-48B9-9E90-3B619B724E71}" type="presParOf" srcId="{6339E3FB-C964-4186-B838-F966AF36E25E}" destId="{822D03D5-DCF1-4674-9EF0-6C7801970B9F}" srcOrd="3" destOrd="0" presId="urn:microsoft.com/office/officeart/2005/8/layout/arrow2"/>
    <dgm:cxn modelId="{B0DD04F9-BCD3-4CF1-AA00-911B8E77A129}" type="presParOf" srcId="{6339E3FB-C964-4186-B838-F966AF36E25E}" destId="{702EB8B6-4010-4336-A70D-9CA100C972B0}" srcOrd="4" destOrd="0" presId="urn:microsoft.com/office/officeart/2005/8/layout/arrow2"/>
    <dgm:cxn modelId="{68A51BFB-7FCF-4299-B1F0-78874C9B88E8}" type="presParOf" srcId="{6339E3FB-C964-4186-B838-F966AF36E25E}" destId="{A9F572C1-1B7C-444D-9B7C-8F6F74862A0D}" srcOrd="5" destOrd="0" presId="urn:microsoft.com/office/officeart/2005/8/layout/arrow2"/>
    <dgm:cxn modelId="{B681E0DC-683F-42AD-9465-C6C0A99FAF74}" type="presParOf" srcId="{6339E3FB-C964-4186-B838-F966AF36E25E}" destId="{DF319261-79C7-40EE-A505-7B4E322A83EE}" srcOrd="6" destOrd="0" presId="urn:microsoft.com/office/officeart/2005/8/layout/arrow2"/>
    <dgm:cxn modelId="{3D920C91-BD20-4021-A688-C9F1FEA538EE}" type="presParOf" srcId="{6339E3FB-C964-4186-B838-F966AF36E25E}" destId="{5C10D1FF-E5CC-4E0E-AF92-DD955D446581}" srcOrd="7" destOrd="0" presId="urn:microsoft.com/office/officeart/2005/8/layout/arrow2"/>
    <dgm:cxn modelId="{B2BDA2DB-7375-4868-9F12-3D3DE608BD65}" type="presParOf" srcId="{6339E3FB-C964-4186-B838-F966AF36E25E}" destId="{645CBED8-2805-4E5B-816A-ECB3CA9A977D}" srcOrd="8" destOrd="0" presId="urn:microsoft.com/office/officeart/2005/8/layout/arrow2"/>
    <dgm:cxn modelId="{2978C4AA-3CCD-43E0-827C-BB6E34A873A0}" type="presParOf" srcId="{6339E3FB-C964-4186-B838-F966AF36E25E}" destId="{936DD8C9-C0E8-4259-9E47-571F47EDCFA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031F5-28DB-405A-A835-94874CB39EF2}" type="doc">
      <dgm:prSet loTypeId="urn:microsoft.com/office/officeart/2005/8/layout/arrow2" loCatId="process" qsTypeId="urn:microsoft.com/office/officeart/2005/8/quickstyle/simple1" qsCatId="simple" csTypeId="urn:microsoft.com/office/officeart/2005/8/colors/accent5_3" csCatId="accent5" phldr="1"/>
      <dgm:spPr/>
    </dgm:pt>
    <dgm:pt modelId="{C28ADA1A-C10C-4F2A-8C64-4E880B5FF430}">
      <dgm:prSet phldrT="[Text]" custT="1"/>
      <dgm:spPr/>
      <dgm:t>
        <a:bodyPr/>
        <a:lstStyle/>
        <a:p>
          <a:r>
            <a:rPr lang="en-GB" sz="1200" b="1" dirty="0" smtClean="0">
              <a:solidFill>
                <a:srgbClr val="912791"/>
              </a:solidFill>
              <a:latin typeface="Calibri" pitchFamily="34" charset="0"/>
            </a:rPr>
            <a:t>Suicide naïve</a:t>
          </a:r>
          <a:endParaRPr lang="en-US" sz="1200" b="1" dirty="0">
            <a:solidFill>
              <a:srgbClr val="912791"/>
            </a:solidFill>
            <a:latin typeface="Calibri" pitchFamily="34" charset="0"/>
          </a:endParaRPr>
        </a:p>
      </dgm:t>
    </dgm:pt>
    <dgm:pt modelId="{F636C34C-495A-4828-AB0F-3E30FFC35DF0}" type="parTrans" cxnId="{84215B66-5C81-41B9-B176-40C5E7F51256}">
      <dgm:prSet/>
      <dgm:spPr/>
      <dgm:t>
        <a:bodyPr/>
        <a:lstStyle/>
        <a:p>
          <a:endParaRPr lang="en-US"/>
        </a:p>
      </dgm:t>
    </dgm:pt>
    <dgm:pt modelId="{BFA66E33-588C-4DF1-B13F-16FB13C30A22}" type="sibTrans" cxnId="{84215B66-5C81-41B9-B176-40C5E7F51256}">
      <dgm:prSet/>
      <dgm:spPr/>
      <dgm:t>
        <a:bodyPr/>
        <a:lstStyle/>
        <a:p>
          <a:endParaRPr lang="en-US"/>
        </a:p>
      </dgm:t>
    </dgm:pt>
    <dgm:pt modelId="{D014F41D-2FC1-4367-8F80-9F8FF853F8DB}">
      <dgm:prSet phldrT="[Text]" custT="1"/>
      <dgm:spPr/>
      <dgm:t>
        <a:bodyPr/>
        <a:lstStyle/>
        <a:p>
          <a:r>
            <a:rPr lang="en-GB" sz="1200" b="1" dirty="0" smtClean="0">
              <a:solidFill>
                <a:srgbClr val="912791"/>
              </a:solidFill>
              <a:latin typeface="Calibri" pitchFamily="34" charset="0"/>
            </a:rPr>
            <a:t>Suicide aware</a:t>
          </a:r>
          <a:endParaRPr lang="en-US" sz="1200" b="1" dirty="0">
            <a:solidFill>
              <a:srgbClr val="912791"/>
            </a:solidFill>
            <a:latin typeface="Calibri" pitchFamily="34" charset="0"/>
          </a:endParaRPr>
        </a:p>
      </dgm:t>
    </dgm:pt>
    <dgm:pt modelId="{5F3EF4A2-506F-488A-8E01-175986B08E9E}" type="parTrans" cxnId="{0BC40774-028B-4F29-B11E-9DAECE999FD3}">
      <dgm:prSet/>
      <dgm:spPr/>
      <dgm:t>
        <a:bodyPr/>
        <a:lstStyle/>
        <a:p>
          <a:endParaRPr lang="en-US"/>
        </a:p>
      </dgm:t>
    </dgm:pt>
    <dgm:pt modelId="{8DEDEBA6-7F9D-47CA-A7BD-D5774F0DEB3F}" type="sibTrans" cxnId="{0BC40774-028B-4F29-B11E-9DAECE999FD3}">
      <dgm:prSet/>
      <dgm:spPr/>
      <dgm:t>
        <a:bodyPr/>
        <a:lstStyle/>
        <a:p>
          <a:endParaRPr lang="en-US"/>
        </a:p>
      </dgm:t>
    </dgm:pt>
    <dgm:pt modelId="{1D847D1A-812A-4187-AF28-249E2482CB05}">
      <dgm:prSet phldrT="[Text]" custT="1"/>
      <dgm:spPr/>
      <dgm:t>
        <a:bodyPr/>
        <a:lstStyle/>
        <a:p>
          <a:r>
            <a:rPr lang="en-GB" sz="1200" b="1" dirty="0" smtClean="0">
              <a:solidFill>
                <a:srgbClr val="912791"/>
              </a:solidFill>
              <a:latin typeface="Calibri" pitchFamily="34" charset="0"/>
            </a:rPr>
            <a:t>Suicide alert</a:t>
          </a:r>
          <a:endParaRPr lang="en-US" sz="1200" b="1" dirty="0">
            <a:solidFill>
              <a:srgbClr val="912791"/>
            </a:solidFill>
            <a:latin typeface="Calibri" pitchFamily="34" charset="0"/>
          </a:endParaRPr>
        </a:p>
      </dgm:t>
    </dgm:pt>
    <dgm:pt modelId="{7441474A-5F30-4BBB-B0A5-FD1CC426A6CF}" type="parTrans" cxnId="{EE1CBD40-07B9-4A53-9CA4-28AA91C4263D}">
      <dgm:prSet/>
      <dgm:spPr/>
      <dgm:t>
        <a:bodyPr/>
        <a:lstStyle/>
        <a:p>
          <a:endParaRPr lang="en-US"/>
        </a:p>
      </dgm:t>
    </dgm:pt>
    <dgm:pt modelId="{62B1EE44-B4D0-44E0-B1F6-27AF60152181}" type="sibTrans" cxnId="{EE1CBD40-07B9-4A53-9CA4-28AA91C4263D}">
      <dgm:prSet/>
      <dgm:spPr/>
      <dgm:t>
        <a:bodyPr/>
        <a:lstStyle/>
        <a:p>
          <a:endParaRPr lang="en-US"/>
        </a:p>
      </dgm:t>
    </dgm:pt>
    <dgm:pt modelId="{04562995-3C33-4521-8897-426CACC0A042}">
      <dgm:prSet phldrT="[Text]" custT="1"/>
      <dgm:spPr/>
      <dgm:t>
        <a:bodyPr/>
        <a:lstStyle/>
        <a:p>
          <a:r>
            <a:rPr lang="en-GB" sz="1200" b="1" dirty="0" smtClean="0">
              <a:solidFill>
                <a:srgbClr val="912791"/>
              </a:solidFill>
              <a:latin typeface="Calibri" pitchFamily="34" charset="0"/>
            </a:rPr>
            <a:t>Suicide safer</a:t>
          </a:r>
          <a:endParaRPr lang="en-US" sz="1200" b="1" dirty="0">
            <a:solidFill>
              <a:srgbClr val="912791"/>
            </a:solidFill>
            <a:latin typeface="Calibri" pitchFamily="34" charset="0"/>
          </a:endParaRPr>
        </a:p>
      </dgm:t>
    </dgm:pt>
    <dgm:pt modelId="{53B55185-ADC9-4B83-BAD3-5C9F2394291D}" type="parTrans" cxnId="{3F9085BC-2E4A-47CC-9A03-3323484B2629}">
      <dgm:prSet/>
      <dgm:spPr/>
      <dgm:t>
        <a:bodyPr/>
        <a:lstStyle/>
        <a:p>
          <a:endParaRPr lang="en-US"/>
        </a:p>
      </dgm:t>
    </dgm:pt>
    <dgm:pt modelId="{3EAF0034-7360-4171-9D47-A8A0B009CF15}" type="sibTrans" cxnId="{3F9085BC-2E4A-47CC-9A03-3323484B2629}">
      <dgm:prSet/>
      <dgm:spPr/>
      <dgm:t>
        <a:bodyPr/>
        <a:lstStyle/>
        <a:p>
          <a:endParaRPr lang="en-US"/>
        </a:p>
      </dgm:t>
    </dgm:pt>
    <dgm:pt modelId="{191C9A9B-9695-4158-8596-8A449A444862}">
      <dgm:prSet phldrT="[Text]" custT="1"/>
      <dgm:spPr/>
      <dgm:t>
        <a:bodyPr/>
        <a:lstStyle/>
        <a:p>
          <a:r>
            <a:rPr lang="en-GB" sz="1200" b="1" dirty="0" smtClean="0">
              <a:solidFill>
                <a:srgbClr val="912791"/>
              </a:solidFill>
              <a:latin typeface="Calibri" pitchFamily="34" charset="0"/>
            </a:rPr>
            <a:t>Safe from suicide</a:t>
          </a:r>
          <a:endParaRPr lang="en-US" sz="1200" b="1" dirty="0">
            <a:solidFill>
              <a:srgbClr val="912791"/>
            </a:solidFill>
            <a:latin typeface="Calibri" pitchFamily="34" charset="0"/>
          </a:endParaRPr>
        </a:p>
      </dgm:t>
    </dgm:pt>
    <dgm:pt modelId="{4E8364FE-3D25-4B9C-9F4B-ACAB98D8A9C9}" type="parTrans" cxnId="{2D0DDB75-6D30-4C73-86D7-A32CBF57BA53}">
      <dgm:prSet/>
      <dgm:spPr/>
      <dgm:t>
        <a:bodyPr/>
        <a:lstStyle/>
        <a:p>
          <a:endParaRPr lang="en-US"/>
        </a:p>
      </dgm:t>
    </dgm:pt>
    <dgm:pt modelId="{868EDCBD-AD56-4B71-B5D6-06E0267CB068}" type="sibTrans" cxnId="{2D0DDB75-6D30-4C73-86D7-A32CBF57BA53}">
      <dgm:prSet/>
      <dgm:spPr/>
      <dgm:t>
        <a:bodyPr/>
        <a:lstStyle/>
        <a:p>
          <a:endParaRPr lang="en-US"/>
        </a:p>
      </dgm:t>
    </dgm:pt>
    <dgm:pt modelId="{55633383-FFB2-46E8-A40B-DAA0471199F2}" type="pres">
      <dgm:prSet presAssocID="{278031F5-28DB-405A-A835-94874CB39EF2}" presName="arrowDiagram" presStyleCnt="0">
        <dgm:presLayoutVars>
          <dgm:chMax val="5"/>
          <dgm:dir/>
          <dgm:resizeHandles val="exact"/>
        </dgm:presLayoutVars>
      </dgm:prSet>
      <dgm:spPr/>
    </dgm:pt>
    <dgm:pt modelId="{FF2FF37E-DD21-4624-A49E-6E316F163B99}" type="pres">
      <dgm:prSet presAssocID="{278031F5-28DB-405A-A835-94874CB39EF2}" presName="arrow" presStyleLbl="bgShp" presStyleIdx="0" presStyleCnt="1"/>
      <dgm:spPr/>
    </dgm:pt>
    <dgm:pt modelId="{6339E3FB-C964-4186-B838-F966AF36E25E}" type="pres">
      <dgm:prSet presAssocID="{278031F5-28DB-405A-A835-94874CB39EF2}" presName="arrowDiagram5" presStyleCnt="0"/>
      <dgm:spPr/>
    </dgm:pt>
    <dgm:pt modelId="{5E52DEBD-4C72-4EFA-A516-F96B38A2C6AD}" type="pres">
      <dgm:prSet presAssocID="{C28ADA1A-C10C-4F2A-8C64-4E880B5FF430}" presName="bullet5a" presStyleLbl="node1" presStyleIdx="0" presStyleCnt="5"/>
      <dgm:spPr/>
    </dgm:pt>
    <dgm:pt modelId="{F2E628C0-0752-488C-B7C5-A4964AAAEA7F}" type="pres">
      <dgm:prSet presAssocID="{C28ADA1A-C10C-4F2A-8C64-4E880B5FF430}" presName="textBox5a" presStyleLbl="revTx" presStyleIdx="0" presStyleCnt="5" custScaleX="113740" custLinFactNeighborY="8403">
        <dgm:presLayoutVars>
          <dgm:bulletEnabled val="1"/>
        </dgm:presLayoutVars>
      </dgm:prSet>
      <dgm:spPr/>
      <dgm:t>
        <a:bodyPr/>
        <a:lstStyle/>
        <a:p>
          <a:endParaRPr lang="en-US"/>
        </a:p>
      </dgm:t>
    </dgm:pt>
    <dgm:pt modelId="{D5F5FAE5-EF92-409A-A1F4-4C4C02AB763A}" type="pres">
      <dgm:prSet presAssocID="{D014F41D-2FC1-4367-8F80-9F8FF853F8DB}" presName="bullet5b" presStyleLbl="node1" presStyleIdx="1" presStyleCnt="5"/>
      <dgm:spPr/>
    </dgm:pt>
    <dgm:pt modelId="{822D03D5-DCF1-4674-9EF0-6C7801970B9F}" type="pres">
      <dgm:prSet presAssocID="{D014F41D-2FC1-4367-8F80-9F8FF853F8DB}" presName="textBox5b" presStyleLbl="revTx" presStyleIdx="1" presStyleCnt="5" custScaleX="113740" custLinFactNeighborY="4773">
        <dgm:presLayoutVars>
          <dgm:bulletEnabled val="1"/>
        </dgm:presLayoutVars>
      </dgm:prSet>
      <dgm:spPr/>
      <dgm:t>
        <a:bodyPr/>
        <a:lstStyle/>
        <a:p>
          <a:endParaRPr lang="en-US"/>
        </a:p>
      </dgm:t>
    </dgm:pt>
    <dgm:pt modelId="{702EB8B6-4010-4336-A70D-9CA100C972B0}" type="pres">
      <dgm:prSet presAssocID="{1D847D1A-812A-4187-AF28-249E2482CB05}" presName="bullet5c" presStyleLbl="node1" presStyleIdx="2" presStyleCnt="5"/>
      <dgm:spPr/>
    </dgm:pt>
    <dgm:pt modelId="{A9F572C1-1B7C-444D-9B7C-8F6F74862A0D}" type="pres">
      <dgm:prSet presAssocID="{1D847D1A-812A-4187-AF28-249E2482CB05}" presName="textBox5c" presStyleLbl="revTx" presStyleIdx="2" presStyleCnt="5" custScaleX="113740" custLinFactNeighborY="3559">
        <dgm:presLayoutVars>
          <dgm:bulletEnabled val="1"/>
        </dgm:presLayoutVars>
      </dgm:prSet>
      <dgm:spPr/>
      <dgm:t>
        <a:bodyPr/>
        <a:lstStyle/>
        <a:p>
          <a:endParaRPr lang="en-US"/>
        </a:p>
      </dgm:t>
    </dgm:pt>
    <dgm:pt modelId="{DF319261-79C7-40EE-A505-7B4E322A83EE}" type="pres">
      <dgm:prSet presAssocID="{04562995-3C33-4521-8897-426CACC0A042}" presName="bullet5d" presStyleLbl="node1" presStyleIdx="3" presStyleCnt="5"/>
      <dgm:spPr/>
    </dgm:pt>
    <dgm:pt modelId="{5C10D1FF-E5CC-4E0E-AF92-DD955D446581}" type="pres">
      <dgm:prSet presAssocID="{04562995-3C33-4521-8897-426CACC0A042}" presName="textBox5d" presStyleLbl="revTx" presStyleIdx="3" presStyleCnt="5" custScaleX="113740" custLinFactNeighborY="2985">
        <dgm:presLayoutVars>
          <dgm:bulletEnabled val="1"/>
        </dgm:presLayoutVars>
      </dgm:prSet>
      <dgm:spPr/>
      <dgm:t>
        <a:bodyPr/>
        <a:lstStyle/>
        <a:p>
          <a:endParaRPr lang="en-US"/>
        </a:p>
      </dgm:t>
    </dgm:pt>
    <dgm:pt modelId="{645CBED8-2805-4E5B-816A-ECB3CA9A977D}" type="pres">
      <dgm:prSet presAssocID="{191C9A9B-9695-4158-8596-8A449A444862}" presName="bullet5e" presStyleLbl="node1" presStyleIdx="4" presStyleCnt="5"/>
      <dgm:spPr/>
    </dgm:pt>
    <dgm:pt modelId="{936DD8C9-C0E8-4259-9E47-571F47EDCFAE}" type="pres">
      <dgm:prSet presAssocID="{191C9A9B-9695-4158-8596-8A449A444862}" presName="textBox5e" presStyleLbl="revTx" presStyleIdx="4" presStyleCnt="5" custScaleX="113740" custLinFactNeighborX="2980" custLinFactNeighborY="-607">
        <dgm:presLayoutVars>
          <dgm:bulletEnabled val="1"/>
        </dgm:presLayoutVars>
      </dgm:prSet>
      <dgm:spPr/>
      <dgm:t>
        <a:bodyPr/>
        <a:lstStyle/>
        <a:p>
          <a:endParaRPr lang="en-US"/>
        </a:p>
      </dgm:t>
    </dgm:pt>
  </dgm:ptLst>
  <dgm:cxnLst>
    <dgm:cxn modelId="{EE1CBD40-07B9-4A53-9CA4-28AA91C4263D}" srcId="{278031F5-28DB-405A-A835-94874CB39EF2}" destId="{1D847D1A-812A-4187-AF28-249E2482CB05}" srcOrd="2" destOrd="0" parTransId="{7441474A-5F30-4BBB-B0A5-FD1CC426A6CF}" sibTransId="{62B1EE44-B4D0-44E0-B1F6-27AF60152181}"/>
    <dgm:cxn modelId="{1A9140BB-C613-4926-BD0F-773A11394B51}" type="presOf" srcId="{278031F5-28DB-405A-A835-94874CB39EF2}" destId="{55633383-FFB2-46E8-A40B-DAA0471199F2}" srcOrd="0" destOrd="0" presId="urn:microsoft.com/office/officeart/2005/8/layout/arrow2"/>
    <dgm:cxn modelId="{0668FCE7-E4C1-4A1F-A7F8-767444D4E92D}" type="presOf" srcId="{191C9A9B-9695-4158-8596-8A449A444862}" destId="{936DD8C9-C0E8-4259-9E47-571F47EDCFAE}" srcOrd="0" destOrd="0" presId="urn:microsoft.com/office/officeart/2005/8/layout/arrow2"/>
    <dgm:cxn modelId="{43676CB4-0832-4CAD-AE8B-C67B7755666F}" type="presOf" srcId="{04562995-3C33-4521-8897-426CACC0A042}" destId="{5C10D1FF-E5CC-4E0E-AF92-DD955D446581}" srcOrd="0" destOrd="0" presId="urn:microsoft.com/office/officeart/2005/8/layout/arrow2"/>
    <dgm:cxn modelId="{2D0DDB75-6D30-4C73-86D7-A32CBF57BA53}" srcId="{278031F5-28DB-405A-A835-94874CB39EF2}" destId="{191C9A9B-9695-4158-8596-8A449A444862}" srcOrd="4" destOrd="0" parTransId="{4E8364FE-3D25-4B9C-9F4B-ACAB98D8A9C9}" sibTransId="{868EDCBD-AD56-4B71-B5D6-06E0267CB068}"/>
    <dgm:cxn modelId="{01A10BB4-1254-4D54-9490-695F4331CCB7}" type="presOf" srcId="{C28ADA1A-C10C-4F2A-8C64-4E880B5FF430}" destId="{F2E628C0-0752-488C-B7C5-A4964AAAEA7F}" srcOrd="0" destOrd="0" presId="urn:microsoft.com/office/officeart/2005/8/layout/arrow2"/>
    <dgm:cxn modelId="{0BC40774-028B-4F29-B11E-9DAECE999FD3}" srcId="{278031F5-28DB-405A-A835-94874CB39EF2}" destId="{D014F41D-2FC1-4367-8F80-9F8FF853F8DB}" srcOrd="1" destOrd="0" parTransId="{5F3EF4A2-506F-488A-8E01-175986B08E9E}" sibTransId="{8DEDEBA6-7F9D-47CA-A7BD-D5774F0DEB3F}"/>
    <dgm:cxn modelId="{26EB539C-CC4F-4F5D-8709-DCDA9CA72E4C}" type="presOf" srcId="{D014F41D-2FC1-4367-8F80-9F8FF853F8DB}" destId="{822D03D5-DCF1-4674-9EF0-6C7801970B9F}" srcOrd="0" destOrd="0" presId="urn:microsoft.com/office/officeart/2005/8/layout/arrow2"/>
    <dgm:cxn modelId="{84215B66-5C81-41B9-B176-40C5E7F51256}" srcId="{278031F5-28DB-405A-A835-94874CB39EF2}" destId="{C28ADA1A-C10C-4F2A-8C64-4E880B5FF430}" srcOrd="0" destOrd="0" parTransId="{F636C34C-495A-4828-AB0F-3E30FFC35DF0}" sibTransId="{BFA66E33-588C-4DF1-B13F-16FB13C30A22}"/>
    <dgm:cxn modelId="{3F9085BC-2E4A-47CC-9A03-3323484B2629}" srcId="{278031F5-28DB-405A-A835-94874CB39EF2}" destId="{04562995-3C33-4521-8897-426CACC0A042}" srcOrd="3" destOrd="0" parTransId="{53B55185-ADC9-4B83-BAD3-5C9F2394291D}" sibTransId="{3EAF0034-7360-4171-9D47-A8A0B009CF15}"/>
    <dgm:cxn modelId="{7A0DB881-0739-4BD7-88E5-9976FBDA6D0F}" type="presOf" srcId="{1D847D1A-812A-4187-AF28-249E2482CB05}" destId="{A9F572C1-1B7C-444D-9B7C-8F6F74862A0D}" srcOrd="0" destOrd="0" presId="urn:microsoft.com/office/officeart/2005/8/layout/arrow2"/>
    <dgm:cxn modelId="{E8E733EF-5F5A-4B35-8585-ED0C34AF1B0E}" type="presParOf" srcId="{55633383-FFB2-46E8-A40B-DAA0471199F2}" destId="{FF2FF37E-DD21-4624-A49E-6E316F163B99}" srcOrd="0" destOrd="0" presId="urn:microsoft.com/office/officeart/2005/8/layout/arrow2"/>
    <dgm:cxn modelId="{95CA6F4E-CC91-499E-A027-73C526357391}" type="presParOf" srcId="{55633383-FFB2-46E8-A40B-DAA0471199F2}" destId="{6339E3FB-C964-4186-B838-F966AF36E25E}" srcOrd="1" destOrd="0" presId="urn:microsoft.com/office/officeart/2005/8/layout/arrow2"/>
    <dgm:cxn modelId="{D3E0BFCE-9172-48D5-9AB7-FAA6E7F63220}" type="presParOf" srcId="{6339E3FB-C964-4186-B838-F966AF36E25E}" destId="{5E52DEBD-4C72-4EFA-A516-F96B38A2C6AD}" srcOrd="0" destOrd="0" presId="urn:microsoft.com/office/officeart/2005/8/layout/arrow2"/>
    <dgm:cxn modelId="{2366B81E-A3D2-4663-A2EF-F3C4C0CEBE2C}" type="presParOf" srcId="{6339E3FB-C964-4186-B838-F966AF36E25E}" destId="{F2E628C0-0752-488C-B7C5-A4964AAAEA7F}" srcOrd="1" destOrd="0" presId="urn:microsoft.com/office/officeart/2005/8/layout/arrow2"/>
    <dgm:cxn modelId="{6C916923-42EE-40D8-BD74-D5DBD3973304}" type="presParOf" srcId="{6339E3FB-C964-4186-B838-F966AF36E25E}" destId="{D5F5FAE5-EF92-409A-A1F4-4C4C02AB763A}" srcOrd="2" destOrd="0" presId="urn:microsoft.com/office/officeart/2005/8/layout/arrow2"/>
    <dgm:cxn modelId="{2F3B2A6C-8222-4DB2-B072-49746A29AA5F}" type="presParOf" srcId="{6339E3FB-C964-4186-B838-F966AF36E25E}" destId="{822D03D5-DCF1-4674-9EF0-6C7801970B9F}" srcOrd="3" destOrd="0" presId="urn:microsoft.com/office/officeart/2005/8/layout/arrow2"/>
    <dgm:cxn modelId="{34B6D7D4-05C9-48A9-A698-476C46988438}" type="presParOf" srcId="{6339E3FB-C964-4186-B838-F966AF36E25E}" destId="{702EB8B6-4010-4336-A70D-9CA100C972B0}" srcOrd="4" destOrd="0" presId="urn:microsoft.com/office/officeart/2005/8/layout/arrow2"/>
    <dgm:cxn modelId="{77867699-9C89-4B88-B47C-9F0E5BFEBDC2}" type="presParOf" srcId="{6339E3FB-C964-4186-B838-F966AF36E25E}" destId="{A9F572C1-1B7C-444D-9B7C-8F6F74862A0D}" srcOrd="5" destOrd="0" presId="urn:microsoft.com/office/officeart/2005/8/layout/arrow2"/>
    <dgm:cxn modelId="{054D927C-17B3-45C1-B803-D7035B133411}" type="presParOf" srcId="{6339E3FB-C964-4186-B838-F966AF36E25E}" destId="{DF319261-79C7-40EE-A505-7B4E322A83EE}" srcOrd="6" destOrd="0" presId="urn:microsoft.com/office/officeart/2005/8/layout/arrow2"/>
    <dgm:cxn modelId="{4BEEAC92-B93E-46AA-B78E-A781049698FB}" type="presParOf" srcId="{6339E3FB-C964-4186-B838-F966AF36E25E}" destId="{5C10D1FF-E5CC-4E0E-AF92-DD955D446581}" srcOrd="7" destOrd="0" presId="urn:microsoft.com/office/officeart/2005/8/layout/arrow2"/>
    <dgm:cxn modelId="{65129FC1-3E79-4F28-A713-09822FEAFB4E}" type="presParOf" srcId="{6339E3FB-C964-4186-B838-F966AF36E25E}" destId="{645CBED8-2805-4E5B-816A-ECB3CA9A977D}" srcOrd="8" destOrd="0" presId="urn:microsoft.com/office/officeart/2005/8/layout/arrow2"/>
    <dgm:cxn modelId="{83488E92-2392-46A0-BA19-47ADE73EE15D}" type="presParOf" srcId="{6339E3FB-C964-4186-B838-F966AF36E25E}" destId="{936DD8C9-C0E8-4259-9E47-571F47EDCFA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99CCC-FBE7-47B6-9006-2A9D97F4421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3C2735E9-A633-4104-B21E-5CFB19B55B51}">
      <dgm:prSet phldrT="[Text]" custT="1"/>
      <dgm:spPr/>
      <dgm:t>
        <a:bodyPr/>
        <a:lstStyle/>
        <a:p>
          <a:r>
            <a:rPr lang="en-US" sz="2000" b="1" dirty="0" smtClean="0"/>
            <a:t>Distress </a:t>
          </a:r>
          <a:endParaRPr lang="en-US" sz="2000" b="1" dirty="0"/>
        </a:p>
      </dgm:t>
    </dgm:pt>
    <dgm:pt modelId="{3AE898F0-9B13-4459-9501-366F1C07E36A}" type="parTrans" cxnId="{A80E13FB-54AC-4FC2-89DC-80B0C5A9CEC3}">
      <dgm:prSet/>
      <dgm:spPr/>
      <dgm:t>
        <a:bodyPr/>
        <a:lstStyle/>
        <a:p>
          <a:endParaRPr lang="en-US"/>
        </a:p>
      </dgm:t>
    </dgm:pt>
    <dgm:pt modelId="{EEF5C860-1414-4D8E-A7F7-D862E47DAAAF}" type="sibTrans" cxnId="{A80E13FB-54AC-4FC2-89DC-80B0C5A9CEC3}">
      <dgm:prSet/>
      <dgm:spPr/>
      <dgm:t>
        <a:bodyPr/>
        <a:lstStyle/>
        <a:p>
          <a:endParaRPr lang="en-US"/>
        </a:p>
      </dgm:t>
    </dgm:pt>
    <dgm:pt modelId="{2ACFC46A-F475-4EAA-9457-D4D67EF05880}">
      <dgm:prSet phldrT="[Text]" custT="1"/>
      <dgm:spPr>
        <a:blipFill rotWithShape="0">
          <a:blip xmlns:r="http://schemas.openxmlformats.org/officeDocument/2006/relationships" r:embed="rId1"/>
          <a:stretch>
            <a:fillRect/>
          </a:stretch>
        </a:blipFill>
      </dgm:spPr>
      <dgm:t>
        <a:bodyPr/>
        <a:lstStyle/>
        <a:p>
          <a:r>
            <a:rPr lang="en-US" sz="1200" dirty="0" smtClean="0"/>
            <a:t>Ocean</a:t>
          </a:r>
          <a:r>
            <a:rPr lang="en-US" sz="2400" dirty="0" smtClean="0"/>
            <a:t> </a:t>
          </a:r>
          <a:endParaRPr lang="en-US" sz="2400" dirty="0"/>
        </a:p>
      </dgm:t>
    </dgm:pt>
    <dgm:pt modelId="{0DD0EEE6-F792-4005-9CA8-61EBCE6667C2}" type="parTrans" cxnId="{D393B2C7-6E63-46AB-90AC-83B2DF241467}">
      <dgm:prSet/>
      <dgm:spPr/>
      <dgm:t>
        <a:bodyPr/>
        <a:lstStyle/>
        <a:p>
          <a:endParaRPr lang="en-US"/>
        </a:p>
      </dgm:t>
    </dgm:pt>
    <dgm:pt modelId="{50253902-75F6-4469-82E6-4C274761CFB8}" type="sibTrans" cxnId="{D393B2C7-6E63-46AB-90AC-83B2DF241467}">
      <dgm:prSet/>
      <dgm:spPr/>
      <dgm:t>
        <a:bodyPr/>
        <a:lstStyle/>
        <a:p>
          <a:endParaRPr lang="en-US"/>
        </a:p>
      </dgm:t>
    </dgm:pt>
    <dgm:pt modelId="{651E990B-1870-4804-8C8C-886E55E94270}">
      <dgm:prSet phldrT="[Text]" custT="1"/>
      <dgm:spPr>
        <a:blipFill rotWithShape="0">
          <a:blip xmlns:r="http://schemas.openxmlformats.org/officeDocument/2006/relationships" r:embed="rId2"/>
          <a:stretch>
            <a:fillRect/>
          </a:stretch>
        </a:blipFill>
      </dgm:spPr>
      <dgm:t>
        <a:bodyPr/>
        <a:lstStyle/>
        <a:p>
          <a:r>
            <a:rPr lang="en-US" sz="1200" dirty="0" smtClean="0"/>
            <a:t>Estuary </a:t>
          </a:r>
          <a:endParaRPr lang="en-US" sz="1200" dirty="0"/>
        </a:p>
      </dgm:t>
    </dgm:pt>
    <dgm:pt modelId="{17A036A1-42EC-4C68-B2E8-A81E216FB6ED}" type="parTrans" cxnId="{37333F5B-0AC2-44A5-808C-F65A434B3DD9}">
      <dgm:prSet/>
      <dgm:spPr/>
      <dgm:t>
        <a:bodyPr/>
        <a:lstStyle/>
        <a:p>
          <a:endParaRPr lang="en-US"/>
        </a:p>
      </dgm:t>
    </dgm:pt>
    <dgm:pt modelId="{47CD172A-51C7-47B8-AE08-508D1A6A3AB0}" type="sibTrans" cxnId="{37333F5B-0AC2-44A5-808C-F65A434B3DD9}">
      <dgm:prSet/>
      <dgm:spPr/>
      <dgm:t>
        <a:bodyPr/>
        <a:lstStyle/>
        <a:p>
          <a:endParaRPr lang="en-US"/>
        </a:p>
      </dgm:t>
    </dgm:pt>
    <dgm:pt modelId="{0B27F26B-143B-4D73-86B0-63A33C72C337}">
      <dgm:prSet phldrT="[Text]" custT="1"/>
      <dgm:spPr>
        <a:blipFill rotWithShape="0">
          <a:blip xmlns:r="http://schemas.openxmlformats.org/officeDocument/2006/relationships" r:embed="rId3"/>
          <a:stretch>
            <a:fillRect/>
          </a:stretch>
        </a:blipFill>
      </dgm:spPr>
      <dgm:t>
        <a:bodyPr/>
        <a:lstStyle/>
        <a:p>
          <a:r>
            <a:rPr lang="en-US" sz="1200" dirty="0" smtClean="0"/>
            <a:t>River</a:t>
          </a:r>
          <a:endParaRPr lang="en-US" sz="1200" dirty="0"/>
        </a:p>
      </dgm:t>
    </dgm:pt>
    <dgm:pt modelId="{76258B78-CD3D-4FDB-B536-81FD4C4C0AD4}" type="parTrans" cxnId="{5FD4DF42-0C05-4422-83D4-444FB0EB395E}">
      <dgm:prSet/>
      <dgm:spPr/>
      <dgm:t>
        <a:bodyPr/>
        <a:lstStyle/>
        <a:p>
          <a:endParaRPr lang="en-US"/>
        </a:p>
      </dgm:t>
    </dgm:pt>
    <dgm:pt modelId="{6F72F606-F858-489C-A7C8-837E3F5D6EF5}" type="sibTrans" cxnId="{5FD4DF42-0C05-4422-83D4-444FB0EB395E}">
      <dgm:prSet/>
      <dgm:spPr/>
      <dgm:t>
        <a:bodyPr/>
        <a:lstStyle/>
        <a:p>
          <a:endParaRPr lang="en-US"/>
        </a:p>
      </dgm:t>
    </dgm:pt>
    <dgm:pt modelId="{E3F11060-7DB7-49D1-8666-2E338EECE33A}">
      <dgm:prSet phldrT="[Text]" custT="1"/>
      <dgm:spPr>
        <a:blipFill rotWithShape="0">
          <a:blip xmlns:r="http://schemas.openxmlformats.org/officeDocument/2006/relationships" r:embed="rId4"/>
          <a:stretch>
            <a:fillRect/>
          </a:stretch>
        </a:blipFill>
      </dgm:spPr>
      <dgm:t>
        <a:bodyPr/>
        <a:lstStyle/>
        <a:p>
          <a:r>
            <a:rPr lang="en-US" sz="1200" dirty="0" smtClean="0"/>
            <a:t>Stream </a:t>
          </a:r>
          <a:endParaRPr lang="en-US" sz="1200" dirty="0"/>
        </a:p>
      </dgm:t>
    </dgm:pt>
    <dgm:pt modelId="{A071B05D-9133-4E52-8AD3-8F910C25ED09}" type="parTrans" cxnId="{8D74105E-1C54-4B87-A732-DC4C08314568}">
      <dgm:prSet/>
      <dgm:spPr/>
      <dgm:t>
        <a:bodyPr/>
        <a:lstStyle/>
        <a:p>
          <a:endParaRPr lang="en-US"/>
        </a:p>
      </dgm:t>
    </dgm:pt>
    <dgm:pt modelId="{881BAC79-F264-4915-97C4-74D1D88768B6}" type="sibTrans" cxnId="{8D74105E-1C54-4B87-A732-DC4C08314568}">
      <dgm:prSet/>
      <dgm:spPr/>
      <dgm:t>
        <a:bodyPr/>
        <a:lstStyle/>
        <a:p>
          <a:endParaRPr lang="en-US"/>
        </a:p>
      </dgm:t>
    </dgm:pt>
    <dgm:pt modelId="{3E50FF5D-5582-4CA9-8549-9B989CE25F2B}" type="pres">
      <dgm:prSet presAssocID="{AE099CCC-FBE7-47B6-9006-2A9D97F44217}" presName="Name0" presStyleCnt="0">
        <dgm:presLayoutVars>
          <dgm:chMax val="1"/>
          <dgm:dir/>
          <dgm:animLvl val="ctr"/>
          <dgm:resizeHandles val="exact"/>
        </dgm:presLayoutVars>
      </dgm:prSet>
      <dgm:spPr/>
      <dgm:t>
        <a:bodyPr/>
        <a:lstStyle/>
        <a:p>
          <a:endParaRPr lang="en-GB"/>
        </a:p>
      </dgm:t>
    </dgm:pt>
    <dgm:pt modelId="{01DA6F1C-0BE9-4396-A376-1C5C030F7CDB}" type="pres">
      <dgm:prSet presAssocID="{3C2735E9-A633-4104-B21E-5CFB19B55B51}" presName="centerShape" presStyleLbl="node0" presStyleIdx="0" presStyleCnt="1" custScaleX="160486" custScaleY="138966" custLinFactNeighborX="-668" custLinFactNeighborY="490"/>
      <dgm:spPr/>
      <dgm:t>
        <a:bodyPr/>
        <a:lstStyle/>
        <a:p>
          <a:endParaRPr lang="en-GB"/>
        </a:p>
      </dgm:t>
    </dgm:pt>
    <dgm:pt modelId="{BEB9300B-6815-47C7-8001-B5121002A701}" type="pres">
      <dgm:prSet presAssocID="{2ACFC46A-F475-4EAA-9457-D4D67EF05880}" presName="node" presStyleLbl="node1" presStyleIdx="0" presStyleCnt="4" custScaleX="161783" custScaleY="143428">
        <dgm:presLayoutVars>
          <dgm:bulletEnabled val="1"/>
        </dgm:presLayoutVars>
      </dgm:prSet>
      <dgm:spPr/>
      <dgm:t>
        <a:bodyPr/>
        <a:lstStyle/>
        <a:p>
          <a:endParaRPr lang="en-GB"/>
        </a:p>
      </dgm:t>
    </dgm:pt>
    <dgm:pt modelId="{6550CAB1-2EF2-4DCE-AD12-E1B194AC1C10}" type="pres">
      <dgm:prSet presAssocID="{2ACFC46A-F475-4EAA-9457-D4D67EF05880}" presName="dummy" presStyleCnt="0"/>
      <dgm:spPr/>
    </dgm:pt>
    <dgm:pt modelId="{453391C9-C83A-4894-A4E8-F446C4B2043F}" type="pres">
      <dgm:prSet presAssocID="{50253902-75F6-4469-82E6-4C274761CFB8}" presName="sibTrans" presStyleLbl="sibTrans2D1" presStyleIdx="0" presStyleCnt="4"/>
      <dgm:spPr/>
      <dgm:t>
        <a:bodyPr/>
        <a:lstStyle/>
        <a:p>
          <a:endParaRPr lang="en-GB"/>
        </a:p>
      </dgm:t>
    </dgm:pt>
    <dgm:pt modelId="{E5FB0900-9B29-4F4B-A9E8-EE43AEC24C70}" type="pres">
      <dgm:prSet presAssocID="{651E990B-1870-4804-8C8C-886E55E94270}" presName="node" presStyleLbl="node1" presStyleIdx="1" presStyleCnt="4" custScaleX="159796" custScaleY="149028" custRadScaleRad="103234">
        <dgm:presLayoutVars>
          <dgm:bulletEnabled val="1"/>
        </dgm:presLayoutVars>
      </dgm:prSet>
      <dgm:spPr/>
      <dgm:t>
        <a:bodyPr/>
        <a:lstStyle/>
        <a:p>
          <a:endParaRPr lang="en-GB"/>
        </a:p>
      </dgm:t>
    </dgm:pt>
    <dgm:pt modelId="{010DBB90-CDAB-4417-B755-47A5ED506FBF}" type="pres">
      <dgm:prSet presAssocID="{651E990B-1870-4804-8C8C-886E55E94270}" presName="dummy" presStyleCnt="0"/>
      <dgm:spPr/>
    </dgm:pt>
    <dgm:pt modelId="{F4E54E21-81AE-48FD-86ED-4A276C0DD6AC}" type="pres">
      <dgm:prSet presAssocID="{47CD172A-51C7-47B8-AE08-508D1A6A3AB0}" presName="sibTrans" presStyleLbl="sibTrans2D1" presStyleIdx="1" presStyleCnt="4"/>
      <dgm:spPr/>
      <dgm:t>
        <a:bodyPr/>
        <a:lstStyle/>
        <a:p>
          <a:endParaRPr lang="en-GB"/>
        </a:p>
      </dgm:t>
    </dgm:pt>
    <dgm:pt modelId="{A6BBC08E-4A27-496D-A1A4-3AF2AD532CF2}" type="pres">
      <dgm:prSet presAssocID="{0B27F26B-143B-4D73-86B0-63A33C72C337}" presName="node" presStyleLbl="node1" presStyleIdx="2" presStyleCnt="4" custScaleX="158443" custScaleY="149365">
        <dgm:presLayoutVars>
          <dgm:bulletEnabled val="1"/>
        </dgm:presLayoutVars>
      </dgm:prSet>
      <dgm:spPr/>
      <dgm:t>
        <a:bodyPr/>
        <a:lstStyle/>
        <a:p>
          <a:endParaRPr lang="en-GB"/>
        </a:p>
      </dgm:t>
    </dgm:pt>
    <dgm:pt modelId="{DBC77D0F-B8BA-4D0D-B432-A2725545DF0E}" type="pres">
      <dgm:prSet presAssocID="{0B27F26B-143B-4D73-86B0-63A33C72C337}" presName="dummy" presStyleCnt="0"/>
      <dgm:spPr/>
    </dgm:pt>
    <dgm:pt modelId="{3683A3A2-120A-49F8-BD72-07DF6C681614}" type="pres">
      <dgm:prSet presAssocID="{6F72F606-F858-489C-A7C8-837E3F5D6EF5}" presName="sibTrans" presStyleLbl="sibTrans2D1" presStyleIdx="2" presStyleCnt="4"/>
      <dgm:spPr/>
      <dgm:t>
        <a:bodyPr/>
        <a:lstStyle/>
        <a:p>
          <a:endParaRPr lang="en-GB"/>
        </a:p>
      </dgm:t>
    </dgm:pt>
    <dgm:pt modelId="{40A52168-8979-4D4B-83EB-616827D5FEF5}" type="pres">
      <dgm:prSet presAssocID="{E3F11060-7DB7-49D1-8666-2E338EECE33A}" presName="node" presStyleLbl="node1" presStyleIdx="3" presStyleCnt="4" custScaleX="157362" custScaleY="152127" custRadScaleRad="107327">
        <dgm:presLayoutVars>
          <dgm:bulletEnabled val="1"/>
        </dgm:presLayoutVars>
      </dgm:prSet>
      <dgm:spPr/>
      <dgm:t>
        <a:bodyPr/>
        <a:lstStyle/>
        <a:p>
          <a:endParaRPr lang="en-GB"/>
        </a:p>
      </dgm:t>
    </dgm:pt>
    <dgm:pt modelId="{3F79C7E7-A201-45A7-B168-F4564D177900}" type="pres">
      <dgm:prSet presAssocID="{E3F11060-7DB7-49D1-8666-2E338EECE33A}" presName="dummy" presStyleCnt="0"/>
      <dgm:spPr/>
    </dgm:pt>
    <dgm:pt modelId="{2909E0A7-BBA0-49EB-9EBA-8152A1C36C4E}" type="pres">
      <dgm:prSet presAssocID="{881BAC79-F264-4915-97C4-74D1D88768B6}" presName="sibTrans" presStyleLbl="sibTrans2D1" presStyleIdx="3" presStyleCnt="4"/>
      <dgm:spPr/>
      <dgm:t>
        <a:bodyPr/>
        <a:lstStyle/>
        <a:p>
          <a:endParaRPr lang="en-GB"/>
        </a:p>
      </dgm:t>
    </dgm:pt>
  </dgm:ptLst>
  <dgm:cxnLst>
    <dgm:cxn modelId="{A80E13FB-54AC-4FC2-89DC-80B0C5A9CEC3}" srcId="{AE099CCC-FBE7-47B6-9006-2A9D97F44217}" destId="{3C2735E9-A633-4104-B21E-5CFB19B55B51}" srcOrd="0" destOrd="0" parTransId="{3AE898F0-9B13-4459-9501-366F1C07E36A}" sibTransId="{EEF5C860-1414-4D8E-A7F7-D862E47DAAAF}"/>
    <dgm:cxn modelId="{8D74105E-1C54-4B87-A732-DC4C08314568}" srcId="{3C2735E9-A633-4104-B21E-5CFB19B55B51}" destId="{E3F11060-7DB7-49D1-8666-2E338EECE33A}" srcOrd="3" destOrd="0" parTransId="{A071B05D-9133-4E52-8AD3-8F910C25ED09}" sibTransId="{881BAC79-F264-4915-97C4-74D1D88768B6}"/>
    <dgm:cxn modelId="{E3726897-D8B7-4B71-8E5B-F59A1ABF8F36}" type="presOf" srcId="{2ACFC46A-F475-4EAA-9457-D4D67EF05880}" destId="{BEB9300B-6815-47C7-8001-B5121002A701}" srcOrd="0" destOrd="0" presId="urn:microsoft.com/office/officeart/2005/8/layout/radial6"/>
    <dgm:cxn modelId="{1B878D84-1595-4A02-ABA3-E53732ED3236}" type="presOf" srcId="{651E990B-1870-4804-8C8C-886E55E94270}" destId="{E5FB0900-9B29-4F4B-A9E8-EE43AEC24C70}" srcOrd="0" destOrd="0" presId="urn:microsoft.com/office/officeart/2005/8/layout/radial6"/>
    <dgm:cxn modelId="{5FD4DF42-0C05-4422-83D4-444FB0EB395E}" srcId="{3C2735E9-A633-4104-B21E-5CFB19B55B51}" destId="{0B27F26B-143B-4D73-86B0-63A33C72C337}" srcOrd="2" destOrd="0" parTransId="{76258B78-CD3D-4FDB-B536-81FD4C4C0AD4}" sibTransId="{6F72F606-F858-489C-A7C8-837E3F5D6EF5}"/>
    <dgm:cxn modelId="{FA176893-4F27-4700-A91B-AEE7EF46DA59}" type="presOf" srcId="{E3F11060-7DB7-49D1-8666-2E338EECE33A}" destId="{40A52168-8979-4D4B-83EB-616827D5FEF5}" srcOrd="0" destOrd="0" presId="urn:microsoft.com/office/officeart/2005/8/layout/radial6"/>
    <dgm:cxn modelId="{93498FC6-769B-4145-97F4-5C2819EBD08E}" type="presOf" srcId="{6F72F606-F858-489C-A7C8-837E3F5D6EF5}" destId="{3683A3A2-120A-49F8-BD72-07DF6C681614}" srcOrd="0" destOrd="0" presId="urn:microsoft.com/office/officeart/2005/8/layout/radial6"/>
    <dgm:cxn modelId="{BBC6643E-7B4C-4E5E-A7D9-D66BE543FF92}" type="presOf" srcId="{0B27F26B-143B-4D73-86B0-63A33C72C337}" destId="{A6BBC08E-4A27-496D-A1A4-3AF2AD532CF2}" srcOrd="0" destOrd="0" presId="urn:microsoft.com/office/officeart/2005/8/layout/radial6"/>
    <dgm:cxn modelId="{279CAF12-7AC3-4610-9AC5-FD93FD03E465}" type="presOf" srcId="{3C2735E9-A633-4104-B21E-5CFB19B55B51}" destId="{01DA6F1C-0BE9-4396-A376-1C5C030F7CDB}" srcOrd="0" destOrd="0" presId="urn:microsoft.com/office/officeart/2005/8/layout/radial6"/>
    <dgm:cxn modelId="{37333F5B-0AC2-44A5-808C-F65A434B3DD9}" srcId="{3C2735E9-A633-4104-B21E-5CFB19B55B51}" destId="{651E990B-1870-4804-8C8C-886E55E94270}" srcOrd="1" destOrd="0" parTransId="{17A036A1-42EC-4C68-B2E8-A81E216FB6ED}" sibTransId="{47CD172A-51C7-47B8-AE08-508D1A6A3AB0}"/>
    <dgm:cxn modelId="{DCAEA1A9-277A-46D6-8B47-DEBB55A8B264}" type="presOf" srcId="{50253902-75F6-4469-82E6-4C274761CFB8}" destId="{453391C9-C83A-4894-A4E8-F446C4B2043F}" srcOrd="0" destOrd="0" presId="urn:microsoft.com/office/officeart/2005/8/layout/radial6"/>
    <dgm:cxn modelId="{DEAD6DAD-51CD-487A-9FA3-C9321B0EA799}" type="presOf" srcId="{47CD172A-51C7-47B8-AE08-508D1A6A3AB0}" destId="{F4E54E21-81AE-48FD-86ED-4A276C0DD6AC}" srcOrd="0" destOrd="0" presId="urn:microsoft.com/office/officeart/2005/8/layout/radial6"/>
    <dgm:cxn modelId="{D393B2C7-6E63-46AB-90AC-83B2DF241467}" srcId="{3C2735E9-A633-4104-B21E-5CFB19B55B51}" destId="{2ACFC46A-F475-4EAA-9457-D4D67EF05880}" srcOrd="0" destOrd="0" parTransId="{0DD0EEE6-F792-4005-9CA8-61EBCE6667C2}" sibTransId="{50253902-75F6-4469-82E6-4C274761CFB8}"/>
    <dgm:cxn modelId="{5FC1CBD4-3C19-4DE6-9E9E-ADC792F3E8B8}" type="presOf" srcId="{AE099CCC-FBE7-47B6-9006-2A9D97F44217}" destId="{3E50FF5D-5582-4CA9-8549-9B989CE25F2B}" srcOrd="0" destOrd="0" presId="urn:microsoft.com/office/officeart/2005/8/layout/radial6"/>
    <dgm:cxn modelId="{C620F055-D0C9-416E-89E0-2CFA08E3C06A}" type="presOf" srcId="{881BAC79-F264-4915-97C4-74D1D88768B6}" destId="{2909E0A7-BBA0-49EB-9EBA-8152A1C36C4E}" srcOrd="0" destOrd="0" presId="urn:microsoft.com/office/officeart/2005/8/layout/radial6"/>
    <dgm:cxn modelId="{52859979-4B8D-4654-B255-777795F41420}" type="presParOf" srcId="{3E50FF5D-5582-4CA9-8549-9B989CE25F2B}" destId="{01DA6F1C-0BE9-4396-A376-1C5C030F7CDB}" srcOrd="0" destOrd="0" presId="urn:microsoft.com/office/officeart/2005/8/layout/radial6"/>
    <dgm:cxn modelId="{695A0EE2-ED22-4B50-84EB-3978A846A91D}" type="presParOf" srcId="{3E50FF5D-5582-4CA9-8549-9B989CE25F2B}" destId="{BEB9300B-6815-47C7-8001-B5121002A701}" srcOrd="1" destOrd="0" presId="urn:microsoft.com/office/officeart/2005/8/layout/radial6"/>
    <dgm:cxn modelId="{952E9D1F-4F8A-4F7C-8951-4E0EAD775FCD}" type="presParOf" srcId="{3E50FF5D-5582-4CA9-8549-9B989CE25F2B}" destId="{6550CAB1-2EF2-4DCE-AD12-E1B194AC1C10}" srcOrd="2" destOrd="0" presId="urn:microsoft.com/office/officeart/2005/8/layout/radial6"/>
    <dgm:cxn modelId="{3F52F2B3-4566-4E53-A26B-91EDE4BED5E4}" type="presParOf" srcId="{3E50FF5D-5582-4CA9-8549-9B989CE25F2B}" destId="{453391C9-C83A-4894-A4E8-F446C4B2043F}" srcOrd="3" destOrd="0" presId="urn:microsoft.com/office/officeart/2005/8/layout/radial6"/>
    <dgm:cxn modelId="{69A9A7AE-4487-4234-9A81-1D6C5B3FBEF5}" type="presParOf" srcId="{3E50FF5D-5582-4CA9-8549-9B989CE25F2B}" destId="{E5FB0900-9B29-4F4B-A9E8-EE43AEC24C70}" srcOrd="4" destOrd="0" presId="urn:microsoft.com/office/officeart/2005/8/layout/radial6"/>
    <dgm:cxn modelId="{C87F5BDC-1D88-43B8-AFC2-BAFC99A12FF2}" type="presParOf" srcId="{3E50FF5D-5582-4CA9-8549-9B989CE25F2B}" destId="{010DBB90-CDAB-4417-B755-47A5ED506FBF}" srcOrd="5" destOrd="0" presId="urn:microsoft.com/office/officeart/2005/8/layout/radial6"/>
    <dgm:cxn modelId="{01DEF837-E59B-44F3-B72D-7E1EF42CC226}" type="presParOf" srcId="{3E50FF5D-5582-4CA9-8549-9B989CE25F2B}" destId="{F4E54E21-81AE-48FD-86ED-4A276C0DD6AC}" srcOrd="6" destOrd="0" presId="urn:microsoft.com/office/officeart/2005/8/layout/radial6"/>
    <dgm:cxn modelId="{3F8D7EEF-FE66-412A-8793-9C4A919F953D}" type="presParOf" srcId="{3E50FF5D-5582-4CA9-8549-9B989CE25F2B}" destId="{A6BBC08E-4A27-496D-A1A4-3AF2AD532CF2}" srcOrd="7" destOrd="0" presId="urn:microsoft.com/office/officeart/2005/8/layout/radial6"/>
    <dgm:cxn modelId="{64399657-A32F-4AE0-9CD0-65D80251D6F4}" type="presParOf" srcId="{3E50FF5D-5582-4CA9-8549-9B989CE25F2B}" destId="{DBC77D0F-B8BA-4D0D-B432-A2725545DF0E}" srcOrd="8" destOrd="0" presId="urn:microsoft.com/office/officeart/2005/8/layout/radial6"/>
    <dgm:cxn modelId="{7DD0C30B-C5B0-4596-A879-8096348AB4A8}" type="presParOf" srcId="{3E50FF5D-5582-4CA9-8549-9B989CE25F2B}" destId="{3683A3A2-120A-49F8-BD72-07DF6C681614}" srcOrd="9" destOrd="0" presId="urn:microsoft.com/office/officeart/2005/8/layout/radial6"/>
    <dgm:cxn modelId="{823E1D11-F0D0-48C1-8C30-11D1704D6267}" type="presParOf" srcId="{3E50FF5D-5582-4CA9-8549-9B989CE25F2B}" destId="{40A52168-8979-4D4B-83EB-616827D5FEF5}" srcOrd="10" destOrd="0" presId="urn:microsoft.com/office/officeart/2005/8/layout/radial6"/>
    <dgm:cxn modelId="{EDE66C10-86E4-46C5-8E56-6A840C1C4361}" type="presParOf" srcId="{3E50FF5D-5582-4CA9-8549-9B989CE25F2B}" destId="{3F79C7E7-A201-45A7-B168-F4564D177900}" srcOrd="11" destOrd="0" presId="urn:microsoft.com/office/officeart/2005/8/layout/radial6"/>
    <dgm:cxn modelId="{574CF98F-6C4C-4E8E-B6EE-2921256FAC86}" type="presParOf" srcId="{3E50FF5D-5582-4CA9-8549-9B989CE25F2B}" destId="{2909E0A7-BBA0-49EB-9EBA-8152A1C36C4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F37E-DD21-4624-A49E-6E316F163B99}">
      <dsp:nvSpPr>
        <dsp:cNvPr id="0" name=""/>
        <dsp:cNvSpPr/>
      </dsp:nvSpPr>
      <dsp:spPr>
        <a:xfrm>
          <a:off x="1243722" y="0"/>
          <a:ext cx="5431155" cy="3394472"/>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2DEBD-4C72-4EFA-A516-F96B38A2C6AD}">
      <dsp:nvSpPr>
        <dsp:cNvPr id="0" name=""/>
        <dsp:cNvSpPr/>
      </dsp:nvSpPr>
      <dsp:spPr>
        <a:xfrm>
          <a:off x="1778691" y="2524129"/>
          <a:ext cx="124916" cy="124916"/>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628C0-0752-488C-B7C5-A4964AAAEA7F}">
      <dsp:nvSpPr>
        <dsp:cNvPr id="0" name=""/>
        <dsp:cNvSpPr/>
      </dsp:nvSpPr>
      <dsp:spPr>
        <a:xfrm>
          <a:off x="1771649" y="2586587"/>
          <a:ext cx="1019559" cy="80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91"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90099"/>
              </a:solidFill>
              <a:latin typeface="Calibri" pitchFamily="34" charset="0"/>
            </a:rPr>
            <a:t>Wellbeing Toxic</a:t>
          </a:r>
          <a:endParaRPr lang="en-US" sz="1200" b="1" kern="1200" dirty="0">
            <a:solidFill>
              <a:srgbClr val="990099"/>
            </a:solidFill>
            <a:latin typeface="Calibri" pitchFamily="34" charset="0"/>
          </a:endParaRPr>
        </a:p>
      </dsp:txBody>
      <dsp:txXfrm>
        <a:off x="1771649" y="2586587"/>
        <a:ext cx="1019559" cy="807884"/>
      </dsp:txXfrm>
    </dsp:sp>
    <dsp:sp modelId="{D5F5FAE5-EF92-409A-A1F4-4C4C02AB763A}">
      <dsp:nvSpPr>
        <dsp:cNvPr id="0" name=""/>
        <dsp:cNvSpPr/>
      </dsp:nvSpPr>
      <dsp:spPr>
        <a:xfrm>
          <a:off x="2454870" y="1874427"/>
          <a:ext cx="195521" cy="195521"/>
        </a:xfrm>
        <a:prstGeom prst="ellipse">
          <a:avLst/>
        </a:prstGeom>
        <a:solidFill>
          <a:schemeClr val="accent5">
            <a:shade val="80000"/>
            <a:hueOff val="-27674"/>
            <a:satOff val="767"/>
            <a:lumOff val="4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D03D5-DCF1-4674-9EF0-6C7801970B9F}">
      <dsp:nvSpPr>
        <dsp:cNvPr id="0" name=""/>
        <dsp:cNvSpPr/>
      </dsp:nvSpPr>
      <dsp:spPr>
        <a:xfrm>
          <a:off x="2513962" y="1972188"/>
          <a:ext cx="1025447" cy="142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03"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90099"/>
              </a:solidFill>
              <a:latin typeface="Calibri" pitchFamily="34" charset="0"/>
            </a:rPr>
            <a:t>Wellbeing</a:t>
          </a:r>
          <a:r>
            <a:rPr lang="en-GB" sz="2000" b="1" kern="1200" dirty="0" smtClean="0">
              <a:solidFill>
                <a:srgbClr val="990099"/>
              </a:solidFill>
              <a:latin typeface="Calibri" pitchFamily="34" charset="0"/>
            </a:rPr>
            <a:t> </a:t>
          </a:r>
          <a:r>
            <a:rPr lang="en-GB" sz="1200" b="1" kern="1200" dirty="0" smtClean="0">
              <a:solidFill>
                <a:srgbClr val="990099"/>
              </a:solidFill>
              <a:latin typeface="Calibri" pitchFamily="34" charset="0"/>
            </a:rPr>
            <a:t>Naïve</a:t>
          </a:r>
          <a:endParaRPr lang="en-US" sz="1200" b="1" kern="1200" dirty="0">
            <a:solidFill>
              <a:srgbClr val="990099"/>
            </a:solidFill>
            <a:latin typeface="Calibri" pitchFamily="34" charset="0"/>
          </a:endParaRPr>
        </a:p>
      </dsp:txBody>
      <dsp:txXfrm>
        <a:off x="2513962" y="1972188"/>
        <a:ext cx="1025447" cy="1422283"/>
      </dsp:txXfrm>
    </dsp:sp>
    <dsp:sp modelId="{702EB8B6-4010-4336-A70D-9CA100C972B0}">
      <dsp:nvSpPr>
        <dsp:cNvPr id="0" name=""/>
        <dsp:cNvSpPr/>
      </dsp:nvSpPr>
      <dsp:spPr>
        <a:xfrm>
          <a:off x="3323855" y="1356431"/>
          <a:ext cx="260695" cy="260695"/>
        </a:xfrm>
        <a:prstGeom prst="ellipse">
          <a:avLst/>
        </a:prstGeom>
        <a:solidFill>
          <a:schemeClr val="accent5">
            <a:shade val="80000"/>
            <a:hueOff val="-55347"/>
            <a:satOff val="1534"/>
            <a:lumOff val="9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572C1-1B7C-444D-9B7C-8F6F74862A0D}">
      <dsp:nvSpPr>
        <dsp:cNvPr id="0" name=""/>
        <dsp:cNvSpPr/>
      </dsp:nvSpPr>
      <dsp:spPr>
        <a:xfrm>
          <a:off x="3382190" y="1486778"/>
          <a:ext cx="1192237" cy="190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90099"/>
              </a:solidFill>
              <a:latin typeface="Calibri" pitchFamily="34" charset="0"/>
            </a:rPr>
            <a:t>Wellbeing Aware  Individual actions</a:t>
          </a:r>
          <a:endParaRPr lang="en-US" sz="1200" b="1" kern="1200" dirty="0">
            <a:solidFill>
              <a:srgbClr val="990099"/>
            </a:solidFill>
            <a:latin typeface="Calibri" pitchFamily="34" charset="0"/>
          </a:endParaRPr>
        </a:p>
      </dsp:txBody>
      <dsp:txXfrm>
        <a:off x="3382190" y="1486778"/>
        <a:ext cx="1192237" cy="1907693"/>
      </dsp:txXfrm>
    </dsp:sp>
    <dsp:sp modelId="{DF319261-79C7-40EE-A505-7B4E322A83EE}">
      <dsp:nvSpPr>
        <dsp:cNvPr id="0" name=""/>
        <dsp:cNvSpPr/>
      </dsp:nvSpPr>
      <dsp:spPr>
        <a:xfrm>
          <a:off x="4334050" y="951809"/>
          <a:ext cx="336731" cy="336731"/>
        </a:xfrm>
        <a:prstGeom prst="ellipse">
          <a:avLst/>
        </a:prstGeom>
        <a:solidFill>
          <a:schemeClr val="accent5">
            <a:shade val="80000"/>
            <a:hueOff val="-83021"/>
            <a:satOff val="2301"/>
            <a:lumOff val="148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0D1FF-E5CC-4E0E-AF92-DD955D446581}">
      <dsp:nvSpPr>
        <dsp:cNvPr id="0" name=""/>
        <dsp:cNvSpPr/>
      </dsp:nvSpPr>
      <dsp:spPr>
        <a:xfrm>
          <a:off x="4201725" y="1120175"/>
          <a:ext cx="1393417" cy="22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27" tIns="0" rIns="0" bIns="0" numCol="1" spcCol="1270" anchor="t" anchorCtr="0">
          <a:noAutofit/>
        </a:bodyPr>
        <a:lstStyle/>
        <a:p>
          <a:pPr lvl="0" algn="l" defTabSz="533400">
            <a:lnSpc>
              <a:spcPct val="90000"/>
            </a:lnSpc>
            <a:spcBef>
              <a:spcPct val="0"/>
            </a:spcBef>
            <a:spcAft>
              <a:spcPts val="0"/>
            </a:spcAft>
          </a:pPr>
          <a:r>
            <a:rPr lang="en-GB" sz="1200" b="1" kern="1200" dirty="0" smtClean="0">
              <a:solidFill>
                <a:srgbClr val="990099"/>
              </a:solidFill>
              <a:latin typeface="Calibri" pitchFamily="34" charset="0"/>
            </a:rPr>
            <a:t>Wellbeing Safer </a:t>
          </a:r>
        </a:p>
        <a:p>
          <a:pPr lvl="0" algn="l" defTabSz="533400">
            <a:lnSpc>
              <a:spcPct val="90000"/>
            </a:lnSpc>
            <a:spcBef>
              <a:spcPct val="0"/>
            </a:spcBef>
            <a:spcAft>
              <a:spcPts val="0"/>
            </a:spcAft>
          </a:pPr>
          <a:r>
            <a:rPr lang="en-GB" sz="1200" b="1" kern="1200" dirty="0" smtClean="0">
              <a:solidFill>
                <a:srgbClr val="990099"/>
              </a:solidFill>
              <a:latin typeface="Calibri" pitchFamily="34" charset="0"/>
            </a:rPr>
            <a:t>Group actions</a:t>
          </a:r>
          <a:endParaRPr lang="en-US" sz="1200" b="1" kern="1200" dirty="0">
            <a:solidFill>
              <a:srgbClr val="990099"/>
            </a:solidFill>
            <a:latin typeface="Calibri" pitchFamily="34" charset="0"/>
          </a:endParaRPr>
        </a:p>
      </dsp:txBody>
      <dsp:txXfrm>
        <a:off x="4201725" y="1120175"/>
        <a:ext cx="1393417" cy="2274296"/>
      </dsp:txXfrm>
    </dsp:sp>
    <dsp:sp modelId="{645CBED8-2805-4E5B-816A-ECB3CA9A977D}">
      <dsp:nvSpPr>
        <dsp:cNvPr id="0" name=""/>
        <dsp:cNvSpPr/>
      </dsp:nvSpPr>
      <dsp:spPr>
        <a:xfrm>
          <a:off x="5374116" y="681609"/>
          <a:ext cx="429061" cy="429061"/>
        </a:xfrm>
        <a:prstGeom prst="ellipse">
          <a:avLst/>
        </a:prstGeom>
        <a:solidFill>
          <a:schemeClr val="accent5">
            <a:shade val="80000"/>
            <a:hueOff val="-110695"/>
            <a:satOff val="3068"/>
            <a:lumOff val="198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DD8C9-C0E8-4259-9E47-571F47EDCFAE}">
      <dsp:nvSpPr>
        <dsp:cNvPr id="0" name=""/>
        <dsp:cNvSpPr/>
      </dsp:nvSpPr>
      <dsp:spPr>
        <a:xfrm>
          <a:off x="5549825" y="896140"/>
          <a:ext cx="1708228" cy="249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351"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90099"/>
              </a:solidFill>
              <a:latin typeface="Calibri" pitchFamily="34" charset="0"/>
            </a:rPr>
            <a:t>Wellbeing Organisational Response</a:t>
          </a:r>
          <a:endParaRPr lang="en-US" sz="1200" b="1" kern="1200" dirty="0">
            <a:solidFill>
              <a:srgbClr val="990099"/>
            </a:solidFill>
            <a:latin typeface="Calibri" pitchFamily="34" charset="0"/>
          </a:endParaRPr>
        </a:p>
      </dsp:txBody>
      <dsp:txXfrm>
        <a:off x="5549825" y="896140"/>
        <a:ext cx="1708228" cy="2498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F37E-DD21-4624-A49E-6E316F163B99}">
      <dsp:nvSpPr>
        <dsp:cNvPr id="0" name=""/>
        <dsp:cNvSpPr/>
      </dsp:nvSpPr>
      <dsp:spPr>
        <a:xfrm>
          <a:off x="551351" y="0"/>
          <a:ext cx="5151120" cy="321944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2DEBD-4C72-4EFA-A516-F96B38A2C6AD}">
      <dsp:nvSpPr>
        <dsp:cNvPr id="0" name=""/>
        <dsp:cNvSpPr/>
      </dsp:nvSpPr>
      <dsp:spPr>
        <a:xfrm>
          <a:off x="1058737" y="2393983"/>
          <a:ext cx="118475" cy="118475"/>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628C0-0752-488C-B7C5-A4964AAAEA7F}">
      <dsp:nvSpPr>
        <dsp:cNvPr id="0" name=""/>
        <dsp:cNvSpPr/>
      </dsp:nvSpPr>
      <dsp:spPr>
        <a:xfrm>
          <a:off x="1071616" y="2453220"/>
          <a:ext cx="767513" cy="76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78"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12791"/>
              </a:solidFill>
              <a:latin typeface="Calibri" pitchFamily="34" charset="0"/>
            </a:rPr>
            <a:t>Suicide naïve</a:t>
          </a:r>
          <a:endParaRPr lang="en-US" sz="1200" b="1" kern="1200" dirty="0">
            <a:solidFill>
              <a:srgbClr val="912791"/>
            </a:solidFill>
            <a:latin typeface="Calibri" pitchFamily="34" charset="0"/>
          </a:endParaRPr>
        </a:p>
      </dsp:txBody>
      <dsp:txXfrm>
        <a:off x="1071616" y="2453220"/>
        <a:ext cx="767513" cy="766229"/>
      </dsp:txXfrm>
    </dsp:sp>
    <dsp:sp modelId="{D5F5FAE5-EF92-409A-A1F4-4C4C02AB763A}">
      <dsp:nvSpPr>
        <dsp:cNvPr id="0" name=""/>
        <dsp:cNvSpPr/>
      </dsp:nvSpPr>
      <dsp:spPr>
        <a:xfrm>
          <a:off x="1700051" y="1777780"/>
          <a:ext cx="185440" cy="185440"/>
        </a:xfrm>
        <a:prstGeom prst="ellipse">
          <a:avLst/>
        </a:prstGeom>
        <a:solidFill>
          <a:schemeClr val="accent5">
            <a:shade val="80000"/>
            <a:hueOff val="-27674"/>
            <a:satOff val="767"/>
            <a:lumOff val="4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D03D5-DCF1-4674-9EF0-6C7801970B9F}">
      <dsp:nvSpPr>
        <dsp:cNvPr id="0" name=""/>
        <dsp:cNvSpPr/>
      </dsp:nvSpPr>
      <dsp:spPr>
        <a:xfrm>
          <a:off x="1734027" y="1870500"/>
          <a:ext cx="972574" cy="134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1"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12791"/>
              </a:solidFill>
              <a:latin typeface="Calibri" pitchFamily="34" charset="0"/>
            </a:rPr>
            <a:t>Suicide aware</a:t>
          </a:r>
          <a:endParaRPr lang="en-US" sz="1200" b="1" kern="1200" dirty="0">
            <a:solidFill>
              <a:srgbClr val="912791"/>
            </a:solidFill>
            <a:latin typeface="Calibri" pitchFamily="34" charset="0"/>
          </a:endParaRPr>
        </a:p>
      </dsp:txBody>
      <dsp:txXfrm>
        <a:off x="1734027" y="1870500"/>
        <a:ext cx="972574" cy="1348949"/>
      </dsp:txXfrm>
    </dsp:sp>
    <dsp:sp modelId="{702EB8B6-4010-4336-A70D-9CA100C972B0}">
      <dsp:nvSpPr>
        <dsp:cNvPr id="0" name=""/>
        <dsp:cNvSpPr/>
      </dsp:nvSpPr>
      <dsp:spPr>
        <a:xfrm>
          <a:off x="2524230" y="1286492"/>
          <a:ext cx="247253" cy="247253"/>
        </a:xfrm>
        <a:prstGeom prst="ellipse">
          <a:avLst/>
        </a:prstGeom>
        <a:solidFill>
          <a:schemeClr val="accent5">
            <a:shade val="80000"/>
            <a:hueOff val="-55347"/>
            <a:satOff val="1534"/>
            <a:lumOff val="9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572C1-1B7C-444D-9B7C-8F6F74862A0D}">
      <dsp:nvSpPr>
        <dsp:cNvPr id="0" name=""/>
        <dsp:cNvSpPr/>
      </dsp:nvSpPr>
      <dsp:spPr>
        <a:xfrm>
          <a:off x="2579558" y="1410119"/>
          <a:ext cx="1130764" cy="1809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5"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12791"/>
              </a:solidFill>
              <a:latin typeface="Calibri" pitchFamily="34" charset="0"/>
            </a:rPr>
            <a:t>Suicide alert</a:t>
          </a:r>
          <a:endParaRPr lang="en-US" sz="1200" b="1" kern="1200" dirty="0">
            <a:solidFill>
              <a:srgbClr val="912791"/>
            </a:solidFill>
            <a:latin typeface="Calibri" pitchFamily="34" charset="0"/>
          </a:endParaRPr>
        </a:p>
      </dsp:txBody>
      <dsp:txXfrm>
        <a:off x="2579558" y="1410119"/>
        <a:ext cx="1130764" cy="1809330"/>
      </dsp:txXfrm>
    </dsp:sp>
    <dsp:sp modelId="{DF319261-79C7-40EE-A505-7B4E322A83EE}">
      <dsp:nvSpPr>
        <dsp:cNvPr id="0" name=""/>
        <dsp:cNvSpPr/>
      </dsp:nvSpPr>
      <dsp:spPr>
        <a:xfrm>
          <a:off x="3482339" y="902733"/>
          <a:ext cx="319369" cy="319369"/>
        </a:xfrm>
        <a:prstGeom prst="ellipse">
          <a:avLst/>
        </a:prstGeom>
        <a:solidFill>
          <a:schemeClr val="accent5">
            <a:shade val="80000"/>
            <a:hueOff val="-83021"/>
            <a:satOff val="2301"/>
            <a:lumOff val="148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0D1FF-E5CC-4E0E-AF92-DD955D446581}">
      <dsp:nvSpPr>
        <dsp:cNvPr id="0" name=""/>
        <dsp:cNvSpPr/>
      </dsp:nvSpPr>
      <dsp:spPr>
        <a:xfrm>
          <a:off x="3571247" y="1062418"/>
          <a:ext cx="1171776" cy="21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27"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12791"/>
              </a:solidFill>
              <a:latin typeface="Calibri" pitchFamily="34" charset="0"/>
            </a:rPr>
            <a:t>Suicide safer</a:t>
          </a:r>
          <a:endParaRPr lang="en-US" sz="1200" b="1" kern="1200" dirty="0">
            <a:solidFill>
              <a:srgbClr val="912791"/>
            </a:solidFill>
            <a:latin typeface="Calibri" pitchFamily="34" charset="0"/>
          </a:endParaRPr>
        </a:p>
      </dsp:txBody>
      <dsp:txXfrm>
        <a:off x="3571247" y="1062418"/>
        <a:ext cx="1171776" cy="2157031"/>
      </dsp:txXfrm>
    </dsp:sp>
    <dsp:sp modelId="{645CBED8-2805-4E5B-816A-ECB3CA9A977D}">
      <dsp:nvSpPr>
        <dsp:cNvPr id="0" name=""/>
        <dsp:cNvSpPr/>
      </dsp:nvSpPr>
      <dsp:spPr>
        <a:xfrm>
          <a:off x="4468778" y="646465"/>
          <a:ext cx="406938" cy="406938"/>
        </a:xfrm>
        <a:prstGeom prst="ellipse">
          <a:avLst/>
        </a:prstGeom>
        <a:solidFill>
          <a:schemeClr val="accent5">
            <a:shade val="80000"/>
            <a:hueOff val="-110695"/>
            <a:satOff val="3068"/>
            <a:lumOff val="198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DD8C9-C0E8-4259-9E47-571F47EDCFAE}">
      <dsp:nvSpPr>
        <dsp:cNvPr id="0" name=""/>
        <dsp:cNvSpPr/>
      </dsp:nvSpPr>
      <dsp:spPr>
        <a:xfrm>
          <a:off x="4632172" y="835551"/>
          <a:ext cx="1171776" cy="2369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28" tIns="0" rIns="0" bIns="0" numCol="1" spcCol="1270" anchor="t" anchorCtr="0">
          <a:noAutofit/>
        </a:bodyPr>
        <a:lstStyle/>
        <a:p>
          <a:pPr lvl="0" algn="l" defTabSz="533400">
            <a:lnSpc>
              <a:spcPct val="90000"/>
            </a:lnSpc>
            <a:spcBef>
              <a:spcPct val="0"/>
            </a:spcBef>
            <a:spcAft>
              <a:spcPct val="35000"/>
            </a:spcAft>
          </a:pPr>
          <a:r>
            <a:rPr lang="en-GB" sz="1200" b="1" kern="1200" dirty="0" smtClean="0">
              <a:solidFill>
                <a:srgbClr val="912791"/>
              </a:solidFill>
              <a:latin typeface="Calibri" pitchFamily="34" charset="0"/>
            </a:rPr>
            <a:t>Safe from suicide</a:t>
          </a:r>
          <a:endParaRPr lang="en-US" sz="1200" b="1" kern="1200" dirty="0">
            <a:solidFill>
              <a:srgbClr val="912791"/>
            </a:solidFill>
            <a:latin typeface="Calibri" pitchFamily="34" charset="0"/>
          </a:endParaRPr>
        </a:p>
      </dsp:txBody>
      <dsp:txXfrm>
        <a:off x="4632172" y="835551"/>
        <a:ext cx="1171776" cy="2369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E0A7-BBA0-49EB-9EBA-8152A1C36C4E}">
      <dsp:nvSpPr>
        <dsp:cNvPr id="0" name=""/>
        <dsp:cNvSpPr/>
      </dsp:nvSpPr>
      <dsp:spPr>
        <a:xfrm>
          <a:off x="1913553" y="376782"/>
          <a:ext cx="2616907" cy="2616907"/>
        </a:xfrm>
        <a:prstGeom prst="blockArc">
          <a:avLst>
            <a:gd name="adj1" fmla="val 10790759"/>
            <a:gd name="adj2" fmla="val 1645212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3A3A2-120A-49F8-BD72-07DF6C681614}">
      <dsp:nvSpPr>
        <dsp:cNvPr id="0" name=""/>
        <dsp:cNvSpPr/>
      </dsp:nvSpPr>
      <dsp:spPr>
        <a:xfrm>
          <a:off x="1913553" y="383653"/>
          <a:ext cx="2616907" cy="2616907"/>
        </a:xfrm>
        <a:prstGeom prst="blockArc">
          <a:avLst>
            <a:gd name="adj1" fmla="val 5147878"/>
            <a:gd name="adj2" fmla="val 1080924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E54E21-81AE-48FD-86ED-4A276C0DD6AC}">
      <dsp:nvSpPr>
        <dsp:cNvPr id="0" name=""/>
        <dsp:cNvSpPr/>
      </dsp:nvSpPr>
      <dsp:spPr>
        <a:xfrm>
          <a:off x="2048537" y="380886"/>
          <a:ext cx="2616907" cy="2616907"/>
        </a:xfrm>
        <a:prstGeom prst="blockArc">
          <a:avLst>
            <a:gd name="adj1" fmla="val 21598202"/>
            <a:gd name="adj2" fmla="val 551119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391C9-C83A-4894-A4E8-F446C4B2043F}">
      <dsp:nvSpPr>
        <dsp:cNvPr id="0" name=""/>
        <dsp:cNvSpPr/>
      </dsp:nvSpPr>
      <dsp:spPr>
        <a:xfrm>
          <a:off x="2048537" y="379549"/>
          <a:ext cx="2616907" cy="2616907"/>
        </a:xfrm>
        <a:prstGeom prst="blockArc">
          <a:avLst>
            <a:gd name="adj1" fmla="val 16088803"/>
            <a:gd name="adj2" fmla="val 179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A6F1C-0BE9-4396-A376-1C5C030F7CDB}">
      <dsp:nvSpPr>
        <dsp:cNvPr id="0" name=""/>
        <dsp:cNvSpPr/>
      </dsp:nvSpPr>
      <dsp:spPr>
        <a:xfrm>
          <a:off x="2331847" y="864094"/>
          <a:ext cx="1933469" cy="1674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Distress </a:t>
          </a:r>
          <a:endParaRPr lang="en-US" sz="2000" b="1" kern="1200" dirty="0"/>
        </a:p>
      </dsp:txBody>
      <dsp:txXfrm>
        <a:off x="2614997" y="1109276"/>
        <a:ext cx="1367169" cy="1183841"/>
      </dsp:txXfrm>
    </dsp:sp>
    <dsp:sp modelId="{BEB9300B-6815-47C7-8001-B5121002A701}">
      <dsp:nvSpPr>
        <dsp:cNvPr id="0" name=""/>
        <dsp:cNvSpPr/>
      </dsp:nvSpPr>
      <dsp:spPr>
        <a:xfrm>
          <a:off x="2633474" y="-194208"/>
          <a:ext cx="1364366" cy="12095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Ocean</a:t>
          </a:r>
          <a:r>
            <a:rPr lang="en-US" sz="2400" kern="1200" dirty="0" smtClean="0"/>
            <a:t> </a:t>
          </a:r>
          <a:endParaRPr lang="en-US" sz="2400" kern="1200" dirty="0"/>
        </a:p>
      </dsp:txBody>
      <dsp:txXfrm>
        <a:off x="2833281" y="-17070"/>
        <a:ext cx="964752" cy="855297"/>
      </dsp:txXfrm>
    </dsp:sp>
    <dsp:sp modelId="{E5FB0900-9B29-4F4B-A9E8-EE43AEC24C70}">
      <dsp:nvSpPr>
        <dsp:cNvPr id="0" name=""/>
        <dsp:cNvSpPr/>
      </dsp:nvSpPr>
      <dsp:spPr>
        <a:xfrm>
          <a:off x="3961279" y="1060272"/>
          <a:ext cx="1347609" cy="125679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Estuary </a:t>
          </a:r>
          <a:endParaRPr lang="en-US" sz="1200" kern="1200" dirty="0"/>
        </a:p>
      </dsp:txBody>
      <dsp:txXfrm>
        <a:off x="4158632" y="1244326"/>
        <a:ext cx="952903" cy="888691"/>
      </dsp:txXfrm>
    </dsp:sp>
    <dsp:sp modelId="{A6BBC08E-4A27-496D-A1A4-3AF2AD532CF2}">
      <dsp:nvSpPr>
        <dsp:cNvPr id="0" name=""/>
        <dsp:cNvSpPr/>
      </dsp:nvSpPr>
      <dsp:spPr>
        <a:xfrm>
          <a:off x="2647557" y="2336944"/>
          <a:ext cx="1336199" cy="125964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River</a:t>
          </a:r>
          <a:endParaRPr lang="en-US" sz="1200" kern="1200" dirty="0"/>
        </a:p>
      </dsp:txBody>
      <dsp:txXfrm>
        <a:off x="2843239" y="2521414"/>
        <a:ext cx="944835" cy="890701"/>
      </dsp:txXfrm>
    </dsp:sp>
    <dsp:sp modelId="{40A52168-8979-4D4B-83EB-616827D5FEF5}">
      <dsp:nvSpPr>
        <dsp:cNvPr id="0" name=""/>
        <dsp:cNvSpPr/>
      </dsp:nvSpPr>
      <dsp:spPr>
        <a:xfrm>
          <a:off x="1280376" y="1047204"/>
          <a:ext cx="1327082" cy="128293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Stream </a:t>
          </a:r>
          <a:endParaRPr lang="en-US" sz="1200" kern="1200" dirty="0"/>
        </a:p>
      </dsp:txBody>
      <dsp:txXfrm>
        <a:off x="1474723" y="1235085"/>
        <a:ext cx="938388" cy="90717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3" y="0"/>
            <a:ext cx="294614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46083" name="Rectangle 3"/>
          <p:cNvSpPr>
            <a:spLocks noGrp="1" noChangeArrowheads="1"/>
          </p:cNvSpPr>
          <p:nvPr>
            <p:ph type="dt" sz="quarter" idx="1"/>
          </p:nvPr>
        </p:nvSpPr>
        <p:spPr bwMode="auto">
          <a:xfrm>
            <a:off x="3849911" y="0"/>
            <a:ext cx="2946144"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46084" name="Rectangle 4"/>
          <p:cNvSpPr>
            <a:spLocks noGrp="1" noChangeArrowheads="1"/>
          </p:cNvSpPr>
          <p:nvPr>
            <p:ph type="ftr" sz="quarter" idx="2"/>
          </p:nvPr>
        </p:nvSpPr>
        <p:spPr bwMode="auto">
          <a:xfrm>
            <a:off x="3" y="9428165"/>
            <a:ext cx="294614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46085" name="Rectangle 5"/>
          <p:cNvSpPr>
            <a:spLocks noGrp="1" noChangeArrowheads="1"/>
          </p:cNvSpPr>
          <p:nvPr>
            <p:ph type="sldNum" sz="quarter" idx="3"/>
          </p:nvPr>
        </p:nvSpPr>
        <p:spPr bwMode="auto">
          <a:xfrm>
            <a:off x="3849911" y="9428165"/>
            <a:ext cx="2946144"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DFF9B02-B511-41B7-B86E-BB5F03402011}" type="slidenum">
              <a:rPr lang="en-GB"/>
              <a:pPr>
                <a:defRPr/>
              </a:pPr>
              <a:t>‹#›</a:t>
            </a:fld>
            <a:endParaRPr lang="en-GB" dirty="0"/>
          </a:p>
        </p:txBody>
      </p:sp>
    </p:spTree>
    <p:extLst>
      <p:ext uri="{BB962C8B-B14F-4D97-AF65-F5344CB8AC3E}">
        <p14:creationId xmlns:p14="http://schemas.microsoft.com/office/powerpoint/2010/main" val="200005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0"/>
            <a:ext cx="294614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51203" name="Rectangle 3"/>
          <p:cNvSpPr>
            <a:spLocks noGrp="1" noChangeArrowheads="1"/>
          </p:cNvSpPr>
          <p:nvPr>
            <p:ph type="dt" idx="1"/>
          </p:nvPr>
        </p:nvSpPr>
        <p:spPr bwMode="auto">
          <a:xfrm>
            <a:off x="3849911" y="0"/>
            <a:ext cx="2946144"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0254" y="4714877"/>
            <a:ext cx="543716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06" name="Rectangle 6"/>
          <p:cNvSpPr>
            <a:spLocks noGrp="1" noChangeArrowheads="1"/>
          </p:cNvSpPr>
          <p:nvPr>
            <p:ph type="ftr" sz="quarter" idx="4"/>
          </p:nvPr>
        </p:nvSpPr>
        <p:spPr bwMode="auto">
          <a:xfrm>
            <a:off x="3" y="9428165"/>
            <a:ext cx="294614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51207" name="Rectangle 7"/>
          <p:cNvSpPr>
            <a:spLocks noGrp="1" noChangeArrowheads="1"/>
          </p:cNvSpPr>
          <p:nvPr>
            <p:ph type="sldNum" sz="quarter" idx="5"/>
          </p:nvPr>
        </p:nvSpPr>
        <p:spPr bwMode="auto">
          <a:xfrm>
            <a:off x="3849911" y="9428165"/>
            <a:ext cx="2946144"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8C91629A-89CF-4C2C-9865-CC6C32D5498C}" type="slidenum">
              <a:rPr lang="en-GB"/>
              <a:pPr>
                <a:defRPr/>
              </a:pPr>
              <a:t>‹#›</a:t>
            </a:fld>
            <a:endParaRPr lang="en-GB" dirty="0"/>
          </a:p>
        </p:txBody>
      </p:sp>
    </p:spTree>
    <p:extLst>
      <p:ext uri="{BB962C8B-B14F-4D97-AF65-F5344CB8AC3E}">
        <p14:creationId xmlns:p14="http://schemas.microsoft.com/office/powerpoint/2010/main" val="407887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90488" y="744538"/>
            <a:ext cx="6616700" cy="3722687"/>
          </a:xfrm>
        </p:spPr>
      </p:sp>
      <p:sp>
        <p:nvSpPr>
          <p:cNvPr id="20483" name="Notes Placeholder 2"/>
          <p:cNvSpPr>
            <a:spLocks noGrp="1"/>
          </p:cNvSpPr>
          <p:nvPr>
            <p:ph type="body" idx="1"/>
          </p:nvPr>
        </p:nvSpPr>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19</a:t>
            </a:fld>
            <a:endParaRPr lang="en-GB" dirty="0"/>
          </a:p>
        </p:txBody>
      </p:sp>
    </p:spTree>
    <p:extLst>
      <p:ext uri="{BB962C8B-B14F-4D97-AF65-F5344CB8AC3E}">
        <p14:creationId xmlns:p14="http://schemas.microsoft.com/office/powerpoint/2010/main" val="111637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40000" lnSpcReduction="20000"/>
          </a:bodyPr>
          <a:lstStyle/>
          <a:p>
            <a:pPr>
              <a:defRPr/>
            </a:pPr>
            <a:r>
              <a:rPr lang="en-GB" b="1" dirty="0" smtClean="0"/>
              <a:t>Suicide Naïve</a:t>
            </a:r>
            <a:r>
              <a:rPr lang="en-GB" dirty="0" smtClean="0"/>
              <a:t>: You have little or no knowledge of suicide and do not think that suicide or suicide prevention has any relevance to you or your organisation. Due to this you are highly likely to be fearful of encounters involving suicide and you may not be aware of the latest evidence and may have negative experiences of this area in the past</a:t>
            </a:r>
            <a:endParaRPr lang="en-US" dirty="0" smtClean="0"/>
          </a:p>
          <a:p>
            <a:pPr>
              <a:defRPr/>
            </a:pPr>
            <a:r>
              <a:rPr lang="en-GB" b="1" dirty="0" smtClean="0"/>
              <a:t>Suicide Aware</a:t>
            </a:r>
            <a:r>
              <a:rPr lang="en-GB" dirty="0" smtClean="0"/>
              <a:t>: You are aware of suicide in general but you’re understanding is limited to what you see online or in the media. although you are aware you do not have the confidence, skills of knowledge to know what to do to prevent suicide. This can be extremely anxiety provoking as you are aware of the issues but feel unable to respond safely. This can also cause ‘organisational anxiety’ and unconsciously cause either excessive or inadequate response to identified risk.</a:t>
            </a:r>
            <a:endParaRPr lang="en-US" dirty="0" smtClean="0"/>
          </a:p>
          <a:p>
            <a:pPr>
              <a:defRPr/>
            </a:pPr>
            <a:r>
              <a:rPr lang="en-GB" b="1" dirty="0" smtClean="0"/>
              <a:t>Suicide Alert</a:t>
            </a:r>
            <a:r>
              <a:rPr lang="en-GB" dirty="0" smtClean="0"/>
              <a:t>: You now have a the attitudes, skills, knowledge, confidence and governance to identify and respond appropriately to someone at risk of suicide although this may still not be across the whole organisation</a:t>
            </a:r>
            <a:endParaRPr lang="en-US" dirty="0" smtClean="0"/>
          </a:p>
          <a:p>
            <a:pPr>
              <a:defRPr/>
            </a:pPr>
            <a:r>
              <a:rPr lang="en-GB" b="1" dirty="0" smtClean="0"/>
              <a:t>Suicide Safer</a:t>
            </a:r>
            <a:r>
              <a:rPr lang="en-GB" dirty="0" smtClean="0"/>
              <a:t>: You have an excellent understanding of suicide with the attitudes, skills, knowledge, confidence and governance to identify and respond appropriately to someone at risk of suicide. You have personal experience of preventing suicide and effective interventions with patients at risk of suicide.</a:t>
            </a:r>
            <a:endParaRPr lang="en-US" dirty="0" smtClean="0"/>
          </a:p>
          <a:p>
            <a:pPr>
              <a:defRPr/>
            </a:pPr>
            <a:r>
              <a:rPr lang="en-GB" b="1" dirty="0" smtClean="0"/>
              <a:t>Safe from Suicide</a:t>
            </a:r>
            <a:r>
              <a:rPr lang="en-GB" dirty="0" smtClean="0"/>
              <a:t>: This is an aspiration to describe a situation when patients will </a:t>
            </a:r>
            <a:r>
              <a:rPr lang="en-GB" b="1" dirty="0" smtClean="0"/>
              <a:t>Safe from Suicide</a:t>
            </a:r>
            <a:r>
              <a:rPr lang="en-GB" dirty="0" smtClean="0"/>
              <a:t> when their family and friends, community and all their health and social care contacts reach the highest levels of understanding, compassion, skills and confidence to identify and respond to someone at risk of suicide according to their role and expected expertise.  Your patients have the best possible care and every one they meet will have a high-level understanding of suicide and be able to play their part in an effective intervention and safety plan. Everyone at risk of suicide will have a co-produced safety plan with explicit reference to removal of access to means and will be strategically building their wellbeing, resilience and resourcefulness.</a:t>
            </a:r>
            <a:endParaRPr lang="en-US" dirty="0" smtClean="0"/>
          </a:p>
          <a:p>
            <a:pPr>
              <a:defRPr/>
            </a:pPr>
            <a:r>
              <a:rPr lang="en-GB" dirty="0" smtClean="0"/>
              <a:t> </a:t>
            </a:r>
            <a:endParaRPr lang="en-US" dirty="0" smtClean="0"/>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9</a:t>
            </a:fld>
            <a:endParaRPr lang="en-GB" dirty="0"/>
          </a:p>
        </p:txBody>
      </p:sp>
    </p:spTree>
    <p:extLst>
      <p:ext uri="{BB962C8B-B14F-4D97-AF65-F5344CB8AC3E}">
        <p14:creationId xmlns:p14="http://schemas.microsoft.com/office/powerpoint/2010/main" val="158091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10</a:t>
            </a:fld>
            <a:endParaRPr lang="en-GB" dirty="0"/>
          </a:p>
        </p:txBody>
      </p:sp>
    </p:spTree>
    <p:extLst>
      <p:ext uri="{BB962C8B-B14F-4D97-AF65-F5344CB8AC3E}">
        <p14:creationId xmlns:p14="http://schemas.microsoft.com/office/powerpoint/2010/main" val="22922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0488" y="744538"/>
            <a:ext cx="6616700" cy="3722687"/>
          </a:xfrm>
          <a:noFill/>
          <a:ln>
            <a:solidFill>
              <a:srgbClr val="000000"/>
            </a:solidFill>
            <a:miter lim="800000"/>
            <a:headEnd/>
            <a:tailEnd/>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8000"/>
              </a:lnSpc>
              <a:spcBef>
                <a:spcPct val="0"/>
              </a:spcBef>
            </a:pPr>
            <a:r>
              <a:rPr lang="en-US" altLang="en-US" sz="1000" dirty="0" smtClean="0"/>
              <a:t>Suicide mitigation is a different way of thinking about individuals at risk from suicide and starts from the assumption that self-harm and suicidal thoughts need to be taken seriously and met with empathy and understanding on every occasion. Instead of focusing on quantifying and </a:t>
            </a:r>
            <a:r>
              <a:rPr lang="en-GB" altLang="en-US" sz="1000" dirty="0" smtClean="0"/>
              <a:t>characterising</a:t>
            </a:r>
            <a:r>
              <a:rPr lang="en-US" altLang="en-US" sz="1000" dirty="0" smtClean="0"/>
              <a:t> suicide risk so that it can be </a:t>
            </a:r>
            <a:r>
              <a:rPr lang="ja-JP" altLang="en-US" sz="1000" dirty="0" smtClean="0"/>
              <a:t>‘</a:t>
            </a:r>
            <a:r>
              <a:rPr lang="en-US" altLang="ja-JP" sz="1000" dirty="0" smtClean="0"/>
              <a:t>managed</a:t>
            </a:r>
            <a:r>
              <a:rPr lang="ja-JP" altLang="en-US" sz="1000" dirty="0" smtClean="0"/>
              <a:t>’</a:t>
            </a:r>
            <a:r>
              <a:rPr lang="en-US" altLang="ja-JP" sz="1000" dirty="0" smtClean="0"/>
              <a:t>, the emphasis in suicide mitigation is on identifying the person</a:t>
            </a:r>
            <a:r>
              <a:rPr lang="ja-JP" altLang="en-US" sz="1000" dirty="0" smtClean="0"/>
              <a:t>’</a:t>
            </a:r>
            <a:r>
              <a:rPr lang="en-US" altLang="ja-JP" sz="1000" dirty="0" smtClean="0"/>
              <a:t>s individual risk factors, needs and strengths, instilling hope and empowering them to seek and accept support. This involves compassionately engaging with someone at risk of suicide, undertaking a tailored triage assessment, making a referral when indicated and jointly creating a safety plan with an agreed and explicit reference to removal of access to means. </a:t>
            </a:r>
          </a:p>
          <a:p>
            <a:pPr eaLnBrk="1" hangingPunct="1">
              <a:lnSpc>
                <a:spcPct val="98000"/>
              </a:lnSpc>
              <a:spcBef>
                <a:spcPct val="0"/>
              </a:spcBef>
            </a:pPr>
            <a:r>
              <a:rPr lang="en-US" altLang="en-US" sz="1000" dirty="0" smtClean="0"/>
              <a:t> </a:t>
            </a:r>
          </a:p>
          <a:p>
            <a:pPr eaLnBrk="1" hangingPunct="1">
              <a:lnSpc>
                <a:spcPct val="98000"/>
              </a:lnSpc>
              <a:spcBef>
                <a:spcPct val="0"/>
              </a:spcBef>
            </a:pPr>
            <a:r>
              <a:rPr lang="en-US" altLang="en-US" sz="1000" dirty="0" smtClean="0"/>
              <a:t>Suicidal people are extremely ambivalent and their life can be saved up until the final moment. Compassionate communication with people at risk of suicide can save lives, is essential to the quality of the information underpinning an assessment and can be the tipping point back to safety.. The majority of people who end their lives by suicide are not in touch with mental health services around the time of their death. However they almost always have contact with someone. </a:t>
            </a:r>
          </a:p>
          <a:p>
            <a:pPr eaLnBrk="1" hangingPunct="1">
              <a:lnSpc>
                <a:spcPct val="98000"/>
              </a:lnSpc>
              <a:spcBef>
                <a:spcPct val="0"/>
              </a:spcBef>
            </a:pPr>
            <a:endParaRPr lang="en-US" alt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Identify and mitigate the risk factors</a:t>
            </a:r>
          </a:p>
          <a:p>
            <a:pPr lvl="1" eaLnBrk="1" hangingPunct="1"/>
            <a:r>
              <a:rPr lang="en-GB" altLang="en-US" sz="3300" dirty="0"/>
              <a:t>Can they be modified and reduced?</a:t>
            </a:r>
          </a:p>
          <a:p>
            <a:pPr lvl="1" eaLnBrk="1" hangingPunct="1"/>
            <a:r>
              <a:rPr lang="en-GB" altLang="en-US" sz="3300" dirty="0"/>
              <a:t>Can you mitigate against the underlying reason?</a:t>
            </a:r>
          </a:p>
          <a:p>
            <a:pPr eaLnBrk="1" hangingPunct="1"/>
            <a:r>
              <a:rPr lang="en-GB" altLang="en-US" dirty="0" smtClean="0"/>
              <a:t>Increase protective factors</a:t>
            </a:r>
          </a:p>
          <a:p>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5892" indent="-283035" eaLnBrk="0" hangingPunct="0">
              <a:spcBef>
                <a:spcPct val="30000"/>
              </a:spcBef>
              <a:defRPr sz="1200">
                <a:solidFill>
                  <a:schemeClr val="tx1"/>
                </a:solidFill>
                <a:latin typeface="Calibri" pitchFamily="34" charset="0"/>
                <a:ea typeface="MS PGothic" pitchFamily="34" charset="-128"/>
              </a:defRPr>
            </a:lvl2pPr>
            <a:lvl3pPr marL="1132142" indent="-226428" eaLnBrk="0" hangingPunct="0">
              <a:spcBef>
                <a:spcPct val="30000"/>
              </a:spcBef>
              <a:defRPr sz="1200">
                <a:solidFill>
                  <a:schemeClr val="tx1"/>
                </a:solidFill>
                <a:latin typeface="Calibri" pitchFamily="34" charset="0"/>
                <a:ea typeface="MS PGothic" pitchFamily="34" charset="-128"/>
              </a:defRPr>
            </a:lvl3pPr>
            <a:lvl4pPr marL="1584998" indent="-226428" eaLnBrk="0" hangingPunct="0">
              <a:spcBef>
                <a:spcPct val="30000"/>
              </a:spcBef>
              <a:defRPr sz="1200">
                <a:solidFill>
                  <a:schemeClr val="tx1"/>
                </a:solidFill>
                <a:latin typeface="Calibri" pitchFamily="34" charset="0"/>
                <a:ea typeface="MS PGothic" pitchFamily="34" charset="-128"/>
              </a:defRPr>
            </a:lvl4pPr>
            <a:lvl5pPr marL="2037855" indent="-226428" eaLnBrk="0" hangingPunct="0">
              <a:spcBef>
                <a:spcPct val="30000"/>
              </a:spcBef>
              <a:defRPr sz="1200">
                <a:solidFill>
                  <a:schemeClr val="tx1"/>
                </a:solidFill>
                <a:latin typeface="Calibri" pitchFamily="34" charset="0"/>
                <a:ea typeface="MS PGothic" pitchFamily="34" charset="-128"/>
              </a:defRPr>
            </a:lvl5pPr>
            <a:lvl6pPr marL="2490711" indent="-22642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43568" indent="-22642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96425" indent="-22642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9281" indent="-22642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0CB551C-68A9-48BC-97CE-B75E9B254FF5}" type="slidenum">
              <a:rPr lang="en-US" altLang="en-US"/>
              <a:pPr eaLnBrk="1" hangingPunct="1">
                <a:spcBef>
                  <a:spcPct val="0"/>
                </a:spcBef>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line of tension…. The binary of emotions</a:t>
            </a:r>
            <a:endParaRPr lang="en-GB" baseline="0" dirty="0" smtClean="0"/>
          </a:p>
          <a:p>
            <a:r>
              <a:rPr lang="en-GB" baseline="0" dirty="0" smtClean="0"/>
              <a:t>discuss Olivier Lang and the gentrification of emotions… </a:t>
            </a:r>
          </a:p>
          <a:p>
            <a:r>
              <a:rPr lang="en-GB" baseline="0" dirty="0" smtClean="0">
                <a:latin typeface="Magneto" panose="04030805050802020D02" pitchFamily="82" charset="0"/>
              </a:rPr>
              <a:t>Summarise-</a:t>
            </a:r>
            <a:r>
              <a:rPr lang="en-GB" baseline="0" dirty="0" smtClean="0"/>
              <a:t> emotions just are, often completely normal and appropriate responses to some of the inequalities and injustices that exist all around them…. They act as a cue from the brain to do something about them……………. </a:t>
            </a:r>
          </a:p>
          <a:p>
            <a:r>
              <a:rPr lang="en-GB" baseline="0" dirty="0" smtClean="0"/>
              <a:t>The dominant message seems to assist us to ameliorate negative emotions and increase positive emotions… but consider neither joy or sorrow have any value or can be experienced if not experienced at all ! </a:t>
            </a:r>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15</a:t>
            </a:fld>
            <a:endParaRPr lang="en-GB" dirty="0"/>
          </a:p>
        </p:txBody>
      </p:sp>
    </p:spTree>
    <p:extLst>
      <p:ext uri="{BB962C8B-B14F-4D97-AF65-F5344CB8AC3E}">
        <p14:creationId xmlns:p14="http://schemas.microsoft.com/office/powerpoint/2010/main" val="50775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would make a case for compassion to be</a:t>
            </a:r>
            <a:r>
              <a:rPr lang="en-GB" baseline="0" dirty="0" smtClean="0"/>
              <a:t> the baseline of understanding and any efforts to increase awareness around mental health and distress ............... </a:t>
            </a:r>
          </a:p>
          <a:p>
            <a:r>
              <a:rPr lang="en-GB" baseline="0" dirty="0" smtClean="0"/>
              <a:t>But what is it ? </a:t>
            </a:r>
          </a:p>
          <a:p>
            <a:endParaRPr lang="en-GB" baseline="0" dirty="0" smtClean="0"/>
          </a:p>
          <a:p>
            <a:endParaRPr lang="en-GB" sz="1200" kern="1200" dirty="0" smtClean="0">
              <a:solidFill>
                <a:schemeClr val="tx1"/>
              </a:solidFill>
              <a:effectLst/>
              <a:latin typeface="Arial" charset="0"/>
              <a:ea typeface="+mn-ea"/>
              <a:cs typeface="+mn-cs"/>
            </a:endParaRPr>
          </a:p>
          <a:p>
            <a:r>
              <a:rPr lang="en-GB" sz="1200" b="1" u="sng" kern="1200" dirty="0" smtClean="0">
                <a:solidFill>
                  <a:schemeClr val="tx1"/>
                </a:solidFill>
                <a:effectLst/>
                <a:latin typeface="Arial" charset="0"/>
                <a:ea typeface="+mn-ea"/>
                <a:cs typeface="+mn-cs"/>
              </a:rPr>
              <a:t>SCIENCE </a:t>
            </a:r>
            <a:r>
              <a:rPr lang="en-GB" sz="1200" kern="1200" dirty="0" smtClean="0">
                <a:solidFill>
                  <a:schemeClr val="tx1"/>
                </a:solidFill>
                <a:effectLst/>
                <a:latin typeface="Arial" charset="0"/>
                <a:ea typeface="+mn-ea"/>
                <a:cs typeface="+mn-cs"/>
              </a:rPr>
              <a:t>; Hard Science understanding of what the brain gets up to, how it functions and ticks; with particular reference to how it responds to threat and excitement in equal measure. We have a human and animal brain, the neo cortex and amygdala that communicate and relay messages in order to keep us alive and safe. When our brain struggles to affiliate distress triggers either chemically or cognitively, this can serve to make us feel unsettled, unsafe and unwell physically and emotionally. We struggle to recognise, tolerate and respond to the distress of others, if our own distress is not.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Psycho Neuro</a:t>
            </a:r>
            <a:r>
              <a:rPr lang="en-GB" sz="1200" kern="1200" baseline="0" dirty="0" smtClean="0">
                <a:solidFill>
                  <a:schemeClr val="tx1"/>
                </a:solidFill>
                <a:effectLst/>
                <a:latin typeface="Arial" charset="0"/>
                <a:ea typeface="+mn-ea"/>
                <a:cs typeface="+mn-cs"/>
              </a:rPr>
              <a:t> Immunology is a principle of how our physical health and mental health are interlinked and we cannot and should not consider one with out the other </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An ability to recognise and a commitment to respond to the distress of self and others, based on a hard science understanding of how the brain functions and steers us.  </a:t>
            </a:r>
            <a:r>
              <a:rPr lang="en-US" sz="1200" kern="1200" dirty="0" smtClean="0">
                <a:solidFill>
                  <a:schemeClr val="tx1"/>
                </a:solidFill>
                <a:effectLst/>
                <a:latin typeface="Arial" charset="0"/>
                <a:ea typeface="+mn-ea"/>
                <a:cs typeface="+mn-cs"/>
              </a:rPr>
              <a:t>Emphasis on mindful awareness (awareness and sensitivity to suffering) combined with workable action (helping and motivation to help).</a:t>
            </a:r>
            <a:r>
              <a:rPr lang="en-GB" dirty="0" smtClean="0">
                <a:effectLst/>
              </a:rPr>
              <a:t> </a:t>
            </a: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SCIENCE </a:t>
            </a:r>
            <a:r>
              <a:rPr lang="en-GB" sz="1200" kern="1200" dirty="0" smtClean="0">
                <a:solidFill>
                  <a:schemeClr val="tx1"/>
                </a:solidFill>
                <a:effectLst/>
                <a:latin typeface="Arial" charset="0"/>
                <a:ea typeface="+mn-ea"/>
                <a:cs typeface="+mn-cs"/>
              </a:rPr>
              <a:t>; Hard Science understanding of what the brain gets up to, how it functions and ticks; with particular reference to how it responds to threat and excitement in equal measure. We have a human and animal brain, the neo cortex and amygdala that communicate and relay messages in order to keep us alive and safe. When our brain struggles to affiliate distress triggers either chemically or cognitively, this can serve to make us feel unsettled, unsafe and unwell physically and emotionally. We struggle to recognise, tolerate and respond to the distress of others, if our own distress is not.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SYMPATHY and EMPOWERMENT</a:t>
            </a:r>
            <a:r>
              <a:rPr lang="en-GB" sz="1200" kern="1200" dirty="0" smtClean="0">
                <a:solidFill>
                  <a:schemeClr val="tx1"/>
                </a:solidFill>
                <a:effectLst/>
                <a:latin typeface="Arial" charset="0"/>
                <a:ea typeface="+mn-ea"/>
                <a:cs typeface="+mn-cs"/>
              </a:rPr>
              <a:t>; Much of who we are, is not our fault. We had no control or choice over the brain we have and limited influence on the experiences that have shaped us through the meaning we have made of our experiences (many are locked in with in our formative years) HOWEVER this does not let us off the hook, the brain is malleable and we can develop new strategies for coping as well as means of either avoiding or recognising early our distress triggers and have a responsibility as adults to do so, this may take the support of others.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EMPATHY and VALIDATION</a:t>
            </a:r>
            <a:r>
              <a:rPr lang="en-GB" sz="1200" kern="1200" dirty="0" smtClean="0">
                <a:solidFill>
                  <a:schemeClr val="tx1"/>
                </a:solidFill>
                <a:effectLst/>
                <a:latin typeface="Arial" charset="0"/>
                <a:ea typeface="+mn-ea"/>
                <a:cs typeface="+mn-cs"/>
              </a:rPr>
              <a:t>; An acknowledgment that as a species we are more alike than we are unalike, yet we what makes us who we are as individuals will never be repeated as we are shaped (but not necessarily bound) by our experiences that collectively can never be repeated, ever again.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A DESIRE and NEED TO CONNECT</a:t>
            </a:r>
            <a:r>
              <a:rPr lang="en-GB" sz="1200" kern="1200" dirty="0" smtClean="0">
                <a:solidFill>
                  <a:schemeClr val="tx1"/>
                </a:solidFill>
                <a:effectLst/>
                <a:latin typeface="Arial" charset="0"/>
                <a:ea typeface="+mn-ea"/>
                <a:cs typeface="+mn-cs"/>
              </a:rPr>
              <a:t>; As a species, individually we do not thrive well. Our success and advancement is based on our ability to work together and support each other. We would not sacrifice our ability to connect with other human beings for anything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A BIAS TOWARDS OUR KIN; </a:t>
            </a:r>
            <a:r>
              <a:rPr lang="en-GB" sz="1200" kern="1200" dirty="0" smtClean="0">
                <a:solidFill>
                  <a:schemeClr val="tx1"/>
                </a:solidFill>
                <a:effectLst/>
                <a:latin typeface="Arial" charset="0"/>
                <a:ea typeface="+mn-ea"/>
                <a:cs typeface="+mn-cs"/>
              </a:rPr>
              <a:t>As a species, our survival has been enhanced by our kin bias. Given the choice of saving the life of a stranger or our child or sibling, we wouldn’t hesitate to choose our kin. Some species do not have this bias, we do.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INDIVIDUAL and COLLECTIVE ATTRIBUTIONS</a:t>
            </a:r>
            <a:r>
              <a:rPr lang="en-GB" sz="1200" kern="1200" dirty="0" smtClean="0">
                <a:solidFill>
                  <a:schemeClr val="tx1"/>
                </a:solidFill>
                <a:effectLst/>
                <a:latin typeface="Arial" charset="0"/>
                <a:ea typeface="+mn-ea"/>
                <a:cs typeface="+mn-cs"/>
              </a:rPr>
              <a:t>; Individually we find it easy to be compassionate and kind towards those we like, who share similar traits to our own and find it much more difficult to apply the same level of compassion and kindness to those who don’t. Collectively as a species we are incredibly tribal and what groups us can be our shared attributions or appearance, roles and beliefs; this can be our biggest curse as it creates space for inequality and injustice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16</a:t>
            </a:fld>
            <a:endParaRPr lang="en-GB" dirty="0"/>
          </a:p>
        </p:txBody>
      </p:sp>
    </p:spTree>
    <p:extLst>
      <p:ext uri="{BB962C8B-B14F-4D97-AF65-F5344CB8AC3E}">
        <p14:creationId xmlns:p14="http://schemas.microsoft.com/office/powerpoint/2010/main" val="257662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Instead of focusing on names, labels and words</a:t>
            </a:r>
            <a:r>
              <a:rPr lang="en-GB" baseline="0" dirty="0" smtClean="0"/>
              <a:t> for our feelings and emotions… to avoid binary opposites of good and bad; and to ensure that compassion actually starts where it needs to, with ourselves; it’s a good check in mechanism for ourselves and indeed in our response to others, to consider where we are at on a water course………. Perhaps all we can achieve until the next day is to keep treading water and get ourselves to a safer path on the water course…. We can consider who may assist us with in any stage of the water course and what we may be able to do to assist ourselves … </a:t>
            </a:r>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17</a:t>
            </a:fld>
            <a:endParaRPr lang="en-GB" dirty="0"/>
          </a:p>
        </p:txBody>
      </p:sp>
    </p:spTree>
    <p:extLst>
      <p:ext uri="{BB962C8B-B14F-4D97-AF65-F5344CB8AC3E}">
        <p14:creationId xmlns:p14="http://schemas.microsoft.com/office/powerpoint/2010/main" val="336812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1884696"/>
            <a:ext cx="7772400" cy="1102519"/>
          </a:xfrm>
        </p:spPr>
        <p:txBody>
          <a:bodyPr/>
          <a:lstStyle>
            <a:lvl1pPr algn="l">
              <a:defRPr b="1">
                <a:solidFill>
                  <a:schemeClr val="bg1"/>
                </a:solidFill>
              </a:defRPr>
            </a:lvl1pPr>
          </a:lstStyle>
          <a:p>
            <a:pPr lvl="0"/>
            <a:r>
              <a:rPr lang="en-GB" noProof="0" dirty="0" smtClean="0"/>
              <a:t>Click to edit Master title style</a:t>
            </a:r>
          </a:p>
        </p:txBody>
      </p:sp>
      <p:sp>
        <p:nvSpPr>
          <p:cNvPr id="4099" name="Rectangle 3"/>
          <p:cNvSpPr>
            <a:spLocks noGrp="1" noChangeArrowheads="1"/>
          </p:cNvSpPr>
          <p:nvPr>
            <p:ph type="subTitle" idx="1"/>
          </p:nvPr>
        </p:nvSpPr>
        <p:spPr>
          <a:xfrm>
            <a:off x="395536" y="3201516"/>
            <a:ext cx="6400800" cy="1314450"/>
          </a:xfrm>
        </p:spPr>
        <p:txBody>
          <a:bodyPr/>
          <a:lstStyle>
            <a:lvl1pPr marL="0" indent="0" algn="l">
              <a:buFontTx/>
              <a:buNone/>
              <a:defRPr>
                <a:solidFill>
                  <a:schemeClr val="bg1"/>
                </a:solidFill>
                <a:latin typeface="Rockwell" pitchFamily="18" charset="0"/>
              </a:defRPr>
            </a:lvl1pPr>
          </a:lstStyle>
          <a:p>
            <a:pPr lvl="0"/>
            <a:r>
              <a:rPr lang="en-GB" noProof="0" dirty="0" smtClean="0"/>
              <a:t>Click to edit Master subtitle style</a:t>
            </a:r>
          </a:p>
        </p:txBody>
      </p:sp>
    </p:spTree>
    <p:extLst>
      <p:ext uri="{BB962C8B-B14F-4D97-AF65-F5344CB8AC3E}">
        <p14:creationId xmlns:p14="http://schemas.microsoft.com/office/powerpoint/2010/main" val="23158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13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11" y="742952"/>
            <a:ext cx="2105025" cy="40969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742952"/>
            <a:ext cx="6167438" cy="40969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025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 name="Shape 11"/>
          <p:cNvSpPr>
            <a:spLocks noGrp="1"/>
          </p:cNvSpPr>
          <p:nvPr>
            <p:ph type="sldNum" sz="quarter" idx="10"/>
          </p:nvPr>
        </p:nvSpPr>
        <p:spPr>
          <a:xfrm>
            <a:off x="6553200" y="4802982"/>
            <a:ext cx="2133600" cy="202406"/>
          </a:xfrm>
          <a:prstGeom prst="rect">
            <a:avLst/>
          </a:prstGeom>
        </p:spPr>
        <p:txBody>
          <a:bodyPr/>
          <a:lstStyle>
            <a:lvl1pPr>
              <a:defRPr/>
            </a:lvl1pPr>
          </a:lstStyle>
          <a:p>
            <a:pPr>
              <a:defRPr/>
            </a:pPr>
            <a:fld id="{84287650-1BE2-4BA3-9670-C7DC862500D8}" type="slidenum">
              <a:rPr lang="en-US" altLang="en-US"/>
              <a:pPr>
                <a:defRPr/>
              </a:pPr>
              <a:t>‹#›</a:t>
            </a:fld>
            <a:endParaRPr lang="en-US" altLang="en-US"/>
          </a:p>
        </p:txBody>
      </p:sp>
    </p:spTree>
    <p:extLst>
      <p:ext uri="{BB962C8B-B14F-4D97-AF65-F5344CB8AC3E}">
        <p14:creationId xmlns:p14="http://schemas.microsoft.com/office/powerpoint/2010/main" val="39766593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15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873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73" y="1455736"/>
            <a:ext cx="8424863" cy="8572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139191"/>
            <a:ext cx="4135438" cy="3240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708" y="2139191"/>
            <a:ext cx="4137025" cy="3240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127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435"/>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08079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60612"/>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2080792"/>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560612"/>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75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1774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30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196155"/>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19616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2067704"/>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0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03607"/>
            <a:ext cx="5486400" cy="23420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6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73" y="1355128"/>
            <a:ext cx="84248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1" name="Rectangle 3"/>
          <p:cNvSpPr>
            <a:spLocks noGrp="1" noChangeArrowheads="1"/>
          </p:cNvSpPr>
          <p:nvPr>
            <p:ph type="body" idx="1"/>
          </p:nvPr>
        </p:nvSpPr>
        <p:spPr bwMode="auto">
          <a:xfrm>
            <a:off x="323873" y="2211199"/>
            <a:ext cx="8424863" cy="32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4"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200" algn="l" rtl="0" fontAlgn="base">
        <a:spcBef>
          <a:spcPct val="0"/>
        </a:spcBef>
        <a:spcAft>
          <a:spcPct val="0"/>
        </a:spcAft>
        <a:defRPr sz="3600">
          <a:solidFill>
            <a:schemeClr val="tx2"/>
          </a:solidFill>
          <a:latin typeface="Rockwell" pitchFamily="18" charset="0"/>
        </a:defRPr>
      </a:lvl6pPr>
      <a:lvl7pPr marL="914400" algn="l" rtl="0" fontAlgn="base">
        <a:spcBef>
          <a:spcPct val="0"/>
        </a:spcBef>
        <a:spcAft>
          <a:spcPct val="0"/>
        </a:spcAft>
        <a:defRPr sz="3600">
          <a:solidFill>
            <a:schemeClr val="tx2"/>
          </a:solidFill>
          <a:latin typeface="Rockwell" pitchFamily="18" charset="0"/>
        </a:defRPr>
      </a:lvl7pPr>
      <a:lvl8pPr marL="1371600" algn="l" rtl="0" fontAlgn="base">
        <a:spcBef>
          <a:spcPct val="0"/>
        </a:spcBef>
        <a:spcAft>
          <a:spcPct val="0"/>
        </a:spcAft>
        <a:defRPr sz="3600">
          <a:solidFill>
            <a:schemeClr val="tx2"/>
          </a:solidFill>
          <a:latin typeface="Rockwell" pitchFamily="18" charset="0"/>
        </a:defRPr>
      </a:lvl8pPr>
      <a:lvl9pPr marL="1828800" algn="l" rtl="0" fontAlgn="base">
        <a:spcBef>
          <a:spcPct val="0"/>
        </a:spcBef>
        <a:spcAft>
          <a:spcPct val="0"/>
        </a:spcAft>
        <a:defRPr sz="3600">
          <a:solidFill>
            <a:schemeClr val="tx2"/>
          </a:solidFill>
          <a:latin typeface="Rockwell"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www.stayingsafe.net/training-materials" TargetMode="External"/><Relationship Id="rId2" Type="http://schemas.openxmlformats.org/officeDocument/2006/relationships/hyperlink" Target="https://stayingsafe.net/home" TargetMode="External"/><Relationship Id="rId1" Type="http://schemas.openxmlformats.org/officeDocument/2006/relationships/slideLayout" Target="../slideLayouts/slideLayout2.xml"/><Relationship Id="rId4" Type="http://schemas.openxmlformats.org/officeDocument/2006/relationships/hyperlink" Target="https://www.stayingsafe.net/resour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google.co.uk/url?sa=i&amp;rct=j&amp;q=&amp;esrc=s&amp;source=images&amp;cd=&amp;cad=rja&amp;uact=8&amp;ved=2ahUKEwj2q4zm54bfAhUxtXEKHbZvBkoQjRx6BAgBEAU&amp;url=https://www.washingtonmind.org.uk/training/mental-health-awareness/&amp;psig=AOvVaw3k_WR1Up-hnHNfyid67tZq&amp;ust=1544034723855359" TargetMode="External"/><Relationship Id="rId7" Type="http://schemas.openxmlformats.org/officeDocument/2006/relationships/hyperlink" Target="https://www.google.co.uk/url?sa=i&amp;rct=j&amp;q=&amp;esrc=s&amp;source=images&amp;cd=&amp;cad=rja&amp;uact=8&amp;ved=2ahUKEwii_aK06IbfAhUdQhUIHWkYDsgQjRx6BAgBEAU&amp;url=https://www.amh.org.uk/past-events/together-for-you-campaign/&amp;psig=AOvVaw3BYsiLhhPr7UiNpbAyi01b&amp;ust=154403490111518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www.google.co.uk/url?sa=i&amp;rct=j&amp;q=&amp;esrc=s&amp;source=images&amp;cd=&amp;cad=rja&amp;uact=8&amp;ved=2ahUKEwju35H_54bfAhU4SBUIHcdMA8IQjRx6BAgBEAU&amp;url=https://www.headstogether.org.uk/oktosay/&amp;psig=AOvVaw1gjwZHRcyE6rlp1oKP7G_O&amp;ust=1544034775432298"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11873" y="627468"/>
            <a:ext cx="2916237" cy="3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200" algn="l" rtl="0" fontAlgn="base">
              <a:spcBef>
                <a:spcPct val="0"/>
              </a:spcBef>
              <a:spcAft>
                <a:spcPct val="0"/>
              </a:spcAft>
              <a:defRPr sz="3600">
                <a:solidFill>
                  <a:schemeClr val="tx2"/>
                </a:solidFill>
                <a:latin typeface="Rockwell" pitchFamily="18" charset="0"/>
              </a:defRPr>
            </a:lvl6pPr>
            <a:lvl7pPr marL="914400" algn="l" rtl="0" fontAlgn="base">
              <a:spcBef>
                <a:spcPct val="0"/>
              </a:spcBef>
              <a:spcAft>
                <a:spcPct val="0"/>
              </a:spcAft>
              <a:defRPr sz="3600">
                <a:solidFill>
                  <a:schemeClr val="tx2"/>
                </a:solidFill>
                <a:latin typeface="Rockwell" pitchFamily="18" charset="0"/>
              </a:defRPr>
            </a:lvl7pPr>
            <a:lvl8pPr marL="1371600" algn="l" rtl="0" fontAlgn="base">
              <a:spcBef>
                <a:spcPct val="0"/>
              </a:spcBef>
              <a:spcAft>
                <a:spcPct val="0"/>
              </a:spcAft>
              <a:defRPr sz="3600">
                <a:solidFill>
                  <a:schemeClr val="tx2"/>
                </a:solidFill>
                <a:latin typeface="Rockwell" pitchFamily="18" charset="0"/>
              </a:defRPr>
            </a:lvl8pPr>
            <a:lvl9pPr marL="1828800" algn="l" rtl="0" fontAlgn="base">
              <a:spcBef>
                <a:spcPct val="0"/>
              </a:spcBef>
              <a:spcAft>
                <a:spcPct val="0"/>
              </a:spcAft>
              <a:defRPr sz="3600">
                <a:solidFill>
                  <a:schemeClr val="tx2"/>
                </a:solidFill>
                <a:latin typeface="Rockwell" pitchFamily="18" charset="0"/>
              </a:defRPr>
            </a:lvl9pPr>
          </a:lstStyle>
          <a:p>
            <a:pPr eaLnBrk="1" hangingPunct="1">
              <a:defRPr/>
            </a:pPr>
            <a:r>
              <a:rPr lang="en-GB" sz="1400" kern="0" dirty="0" smtClean="0">
                <a:solidFill>
                  <a:srgbClr val="FFFFFF"/>
                </a:solidFill>
                <a:cs typeface="Arial" pitchFamily="34" charset="0"/>
              </a:rPr>
              <a:t>The University of Opportunity</a:t>
            </a:r>
          </a:p>
        </p:txBody>
      </p:sp>
      <p:pic>
        <p:nvPicPr>
          <p:cNvPr id="6" name="Picture 5" descr="Times Higher"/>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77512"/>
            <a:ext cx="1722120" cy="257810"/>
          </a:xfrm>
          <a:prstGeom prst="rect">
            <a:avLst/>
          </a:prstGeom>
          <a:noFill/>
          <a:ln>
            <a:noFill/>
          </a:ln>
        </p:spPr>
      </p:pic>
      <p:sp>
        <p:nvSpPr>
          <p:cNvPr id="2" name="AutoShape 2" descr="Image result for connecting with peopl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971600" y="1563638"/>
            <a:ext cx="6264696" cy="2308324"/>
          </a:xfrm>
          <a:prstGeom prst="rect">
            <a:avLst/>
          </a:prstGeom>
        </p:spPr>
        <p:txBody>
          <a:bodyPr wrap="square">
            <a:spAutoFit/>
          </a:bodyPr>
          <a:lstStyle/>
          <a:p>
            <a:pPr algn="ctr"/>
            <a:r>
              <a:rPr lang="en-GB" sz="2400" dirty="0">
                <a:solidFill>
                  <a:schemeClr val="bg1"/>
                </a:solidFill>
              </a:rPr>
              <a:t>Walsall Skills Summit for Health, Care &amp; </a:t>
            </a:r>
            <a:r>
              <a:rPr lang="en-GB" sz="2400" dirty="0" smtClean="0">
                <a:solidFill>
                  <a:schemeClr val="bg1"/>
                </a:solidFill>
              </a:rPr>
              <a:t>Community</a:t>
            </a:r>
          </a:p>
          <a:p>
            <a:pPr algn="ctr"/>
            <a:r>
              <a:rPr lang="en-GB" sz="2400" dirty="0" smtClean="0">
                <a:solidFill>
                  <a:schemeClr val="bg1"/>
                </a:solidFill>
                <a:latin typeface="Arial" panose="020B0604020202020204" pitchFamily="34" charset="0"/>
                <a:cs typeface="Arial" panose="020B0604020202020204" pitchFamily="34" charset="0"/>
              </a:rPr>
              <a:t>Wellbein</a:t>
            </a:r>
            <a:r>
              <a:rPr lang="en-GB" sz="2400" dirty="0" smtClean="0">
                <a:solidFill>
                  <a:schemeClr val="bg1"/>
                </a:solidFill>
                <a:latin typeface="Arial" panose="020B0604020202020204" pitchFamily="34" charset="0"/>
                <a:cs typeface="Arial" panose="020B0604020202020204" pitchFamily="34" charset="0"/>
              </a:rPr>
              <a:t>g and Suicide Prevention </a:t>
            </a:r>
          </a:p>
          <a:p>
            <a:pPr algn="ctr"/>
            <a:endParaRPr lang="en-GB" sz="2400" dirty="0">
              <a:solidFill>
                <a:schemeClr val="bg1"/>
              </a:solidFill>
              <a:latin typeface="Arial" panose="020B0604020202020204" pitchFamily="34" charset="0"/>
              <a:cs typeface="Arial" panose="020B0604020202020204" pitchFamily="34" charset="0"/>
            </a:endParaRPr>
          </a:p>
          <a:p>
            <a:pPr algn="ctr"/>
            <a:r>
              <a:rPr lang="en-GB" sz="2400" dirty="0" smtClean="0">
                <a:solidFill>
                  <a:schemeClr val="bg1"/>
                </a:solidFill>
                <a:latin typeface="Arial" panose="020B0604020202020204" pitchFamily="34" charset="0"/>
                <a:cs typeface="Arial" panose="020B0604020202020204" pitchFamily="34" charset="0"/>
              </a:rPr>
              <a:t>Clare Dickens </a:t>
            </a:r>
            <a:r>
              <a:rPr lang="en-GB" sz="800" dirty="0">
                <a:solidFill>
                  <a:schemeClr val="bg1"/>
                </a:solidFill>
              </a:rPr>
              <a:t>RNMH  MA (Applied MH) PG Cert Ed, T+L in HE and PP (FHEA) FRSA</a:t>
            </a:r>
          </a:p>
          <a:p>
            <a:pPr algn="ct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88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3213" y="364331"/>
            <a:ext cx="8229600" cy="857250"/>
          </a:xfrm>
        </p:spPr>
        <p:txBody>
          <a:bodyPr/>
          <a:lstStyle/>
          <a:p>
            <a:pPr algn="l"/>
            <a:r>
              <a:rPr lang="en-US" altLang="en-US" sz="3200" b="1" dirty="0" smtClean="0">
                <a:solidFill>
                  <a:schemeClr val="tx1"/>
                </a:solidFill>
                <a:latin typeface="Calibri" pitchFamily="34" charset="0"/>
              </a:rPr>
              <a:t/>
            </a:r>
            <a:br>
              <a:rPr lang="en-US" altLang="en-US" sz="3200" b="1" dirty="0" smtClean="0">
                <a:solidFill>
                  <a:schemeClr val="tx1"/>
                </a:solidFill>
                <a:latin typeface="Calibri" pitchFamily="34" charset="0"/>
              </a:rPr>
            </a:br>
            <a:r>
              <a:rPr lang="en-US" altLang="en-US" sz="3200" b="1" dirty="0">
                <a:solidFill>
                  <a:schemeClr val="tx1"/>
                </a:solidFill>
                <a:latin typeface="Calibri" pitchFamily="34" charset="0"/>
              </a:rPr>
              <a:t/>
            </a:r>
            <a:br>
              <a:rPr lang="en-US" altLang="en-US" sz="3200" b="1" dirty="0">
                <a:solidFill>
                  <a:schemeClr val="tx1"/>
                </a:solidFill>
                <a:latin typeface="Calibri" pitchFamily="34" charset="0"/>
              </a:rPr>
            </a:br>
            <a:r>
              <a:rPr lang="en-US" altLang="en-US" sz="3200" b="1" dirty="0" smtClean="0">
                <a:solidFill>
                  <a:schemeClr val="tx1"/>
                </a:solidFill>
                <a:latin typeface="Calibri" pitchFamily="34" charset="0"/>
              </a:rPr>
              <a:t/>
            </a:r>
            <a:br>
              <a:rPr lang="en-US" altLang="en-US" sz="3200" b="1" dirty="0" smtClean="0">
                <a:solidFill>
                  <a:schemeClr val="tx1"/>
                </a:solidFill>
                <a:latin typeface="Calibri" pitchFamily="34" charset="0"/>
              </a:rPr>
            </a:br>
            <a:r>
              <a:rPr lang="en-US" altLang="en-US" sz="3200" b="1" dirty="0" smtClean="0">
                <a:solidFill>
                  <a:schemeClr val="tx1"/>
                </a:solidFill>
                <a:latin typeface="Calibri" pitchFamily="34" charset="0"/>
              </a:rPr>
              <a:t>“I’ve got one of yours here.”</a:t>
            </a:r>
          </a:p>
        </p:txBody>
      </p:sp>
      <p:sp>
        <p:nvSpPr>
          <p:cNvPr id="11267" name="Content Placeholder 2"/>
          <p:cNvSpPr>
            <a:spLocks noGrp="1"/>
          </p:cNvSpPr>
          <p:nvPr>
            <p:ph idx="1"/>
          </p:nvPr>
        </p:nvSpPr>
        <p:spPr>
          <a:xfrm>
            <a:off x="457200" y="1283494"/>
            <a:ext cx="8229600" cy="3394472"/>
          </a:xfrm>
        </p:spPr>
        <p:txBody>
          <a:bodyPr/>
          <a:lstStyle/>
          <a:p>
            <a:pPr marL="0" indent="0">
              <a:buFont typeface="Arial" pitchFamily="34" charset="0"/>
              <a:buNone/>
            </a:pPr>
            <a:endParaRPr lang="en-US" altLang="en-US" b="1" dirty="0" smtClean="0">
              <a:solidFill>
                <a:srgbClr val="595959"/>
              </a:solidFill>
            </a:endParaRPr>
          </a:p>
          <a:p>
            <a:pPr marL="0" indent="0">
              <a:buFont typeface="Arial" pitchFamily="34" charset="0"/>
              <a:buNone/>
            </a:pPr>
            <a:r>
              <a:rPr lang="en-US" altLang="en-US" sz="2600" b="1" dirty="0" smtClean="0">
                <a:solidFill>
                  <a:srgbClr val="595959"/>
                </a:solidFill>
              </a:rPr>
              <a:t> </a:t>
            </a:r>
          </a:p>
          <a:p>
            <a:pPr marL="0" indent="0">
              <a:buFont typeface="Arial" pitchFamily="34" charset="0"/>
              <a:buNone/>
            </a:pPr>
            <a:r>
              <a:rPr lang="en-US" altLang="en-US" sz="2600" b="1" dirty="0" smtClean="0">
                <a:solidFill>
                  <a:schemeClr val="tx1"/>
                </a:solidFill>
                <a:latin typeface="Calibri" pitchFamily="34" charset="0"/>
              </a:rPr>
              <a:t>Which one?</a:t>
            </a:r>
          </a:p>
        </p:txBody>
      </p:sp>
      <p:pic>
        <p:nvPicPr>
          <p:cNvPr id="11268" name="Picture 3" descr="oneinf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30066"/>
            <a:ext cx="3311525" cy="20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8482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171575"/>
            <a:ext cx="4000500" cy="2800350"/>
          </a:xfrm>
          <a:prstGeom prst="rect">
            <a:avLst/>
          </a:prstGeom>
        </p:spPr>
      </p:pic>
    </p:spTree>
    <p:extLst>
      <p:ext uri="{BB962C8B-B14F-4D97-AF65-F5344CB8AC3E}">
        <p14:creationId xmlns:p14="http://schemas.microsoft.com/office/powerpoint/2010/main" val="96362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63"/>
          <p:cNvSpPr>
            <a:spLocks noGrp="1"/>
          </p:cNvSpPr>
          <p:nvPr>
            <p:ph type="title" idx="4294967295"/>
          </p:nvPr>
        </p:nvSpPr>
        <p:spPr>
          <a:xfrm>
            <a:off x="467544" y="699542"/>
            <a:ext cx="8229600" cy="857250"/>
          </a:xfrm>
        </p:spPr>
        <p:txBody>
          <a:bodyPr lIns="0" tIns="0" rIns="0" bIns="0"/>
          <a:lstStyle/>
          <a:p>
            <a:pPr eaLnBrk="1" hangingPunct="1"/>
            <a:r>
              <a:rPr lang="en-US" altLang="en-US" sz="1800" b="1" dirty="0" smtClean="0">
                <a:solidFill>
                  <a:srgbClr val="000000"/>
                </a:solidFill>
                <a:latin typeface="Calibri" pitchFamily="34" charset="0"/>
                <a:ea typeface="Calibri" pitchFamily="34" charset="0"/>
                <a:cs typeface="Calibri" pitchFamily="34" charset="0"/>
              </a:rPr>
              <a:t>Identification of suicide risk</a:t>
            </a:r>
          </a:p>
        </p:txBody>
      </p:sp>
      <p:pic>
        <p:nvPicPr>
          <p:cNvPr id="14339" name="Picture 3" descr="icebe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089" y="1203598"/>
            <a:ext cx="2016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1154124" y="1419226"/>
            <a:ext cx="19018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Helvetica" pitchFamily="34" charset="0"/>
                <a:cs typeface="Helvetica" pitchFamily="34" charset="0"/>
                <a:sym typeface="Calibri" pitchFamily="34" charset="0"/>
              </a:defRPr>
            </a:lvl1pPr>
            <a:lvl2pPr marL="742950" indent="-285750">
              <a:defRPr>
                <a:solidFill>
                  <a:schemeClr val="tx1"/>
                </a:solidFill>
                <a:latin typeface="Calibri" pitchFamily="34" charset="0"/>
                <a:ea typeface="Helvetica" pitchFamily="34" charset="0"/>
                <a:cs typeface="Helvetica" pitchFamily="34" charset="0"/>
                <a:sym typeface="Calibri" pitchFamily="34" charset="0"/>
              </a:defRPr>
            </a:lvl2pPr>
            <a:lvl3pPr marL="1143000" indent="-228600">
              <a:defRPr>
                <a:solidFill>
                  <a:schemeClr val="tx1"/>
                </a:solidFill>
                <a:latin typeface="Calibri" pitchFamily="34" charset="0"/>
                <a:ea typeface="Helvetica" pitchFamily="34" charset="0"/>
                <a:cs typeface="Helvetica" pitchFamily="34" charset="0"/>
                <a:sym typeface="Calibri" pitchFamily="34" charset="0"/>
              </a:defRPr>
            </a:lvl3pPr>
            <a:lvl4pPr marL="1600200" indent="-228600">
              <a:defRPr>
                <a:solidFill>
                  <a:schemeClr val="tx1"/>
                </a:solidFill>
                <a:latin typeface="Calibri" pitchFamily="34" charset="0"/>
                <a:ea typeface="Helvetica" pitchFamily="34" charset="0"/>
                <a:cs typeface="Helvetica" pitchFamily="34" charset="0"/>
                <a:sym typeface="Calibri" pitchFamily="34" charset="0"/>
              </a:defRPr>
            </a:lvl4pPr>
            <a:lvl5pPr marL="2057400" indent="-228600">
              <a:defRPr>
                <a:solidFill>
                  <a:schemeClr val="tx1"/>
                </a:solidFill>
                <a:latin typeface="Calibri" pitchFamily="34" charset="0"/>
                <a:ea typeface="Helvetica" pitchFamily="34" charset="0"/>
                <a:cs typeface="Helvetica"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9pPr>
          </a:lstStyle>
          <a:p>
            <a:pPr algn="ctr"/>
            <a:r>
              <a:rPr lang="en-US" altLang="en-US" sz="2400" b="1" dirty="0" smtClean="0">
                <a:solidFill>
                  <a:srgbClr val="FF0000"/>
                </a:solidFill>
                <a:ea typeface="Calibri" pitchFamily="34" charset="0"/>
                <a:cs typeface="Calibri" pitchFamily="34" charset="0"/>
              </a:rPr>
              <a:t> identified as </a:t>
            </a:r>
            <a:endParaRPr lang="en-US" altLang="en-US" sz="2400" b="1" dirty="0">
              <a:solidFill>
                <a:srgbClr val="FF0000"/>
              </a:solidFill>
              <a:ea typeface="Calibri" pitchFamily="34" charset="0"/>
              <a:cs typeface="Calibri" pitchFamily="34" charset="0"/>
            </a:endParaRPr>
          </a:p>
          <a:p>
            <a:pPr algn="ctr"/>
            <a:r>
              <a:rPr lang="en-US" altLang="en-US" sz="2400" b="1" dirty="0">
                <a:solidFill>
                  <a:srgbClr val="FF0000"/>
                </a:solidFill>
                <a:ea typeface="Calibri" pitchFamily="34" charset="0"/>
                <a:cs typeface="Calibri" pitchFamily="34" charset="0"/>
              </a:rPr>
              <a:t> “high risk”</a:t>
            </a:r>
          </a:p>
        </p:txBody>
      </p:sp>
      <p:sp>
        <p:nvSpPr>
          <p:cNvPr id="14341" name="Rectangle 8"/>
          <p:cNvSpPr>
            <a:spLocks noChangeArrowheads="1"/>
          </p:cNvSpPr>
          <p:nvPr/>
        </p:nvSpPr>
        <p:spPr bwMode="auto">
          <a:xfrm>
            <a:off x="-176213" y="2800351"/>
            <a:ext cx="46482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Helvetica" pitchFamily="34" charset="0"/>
                <a:cs typeface="Helvetica" pitchFamily="34" charset="0"/>
                <a:sym typeface="Calibri" pitchFamily="34" charset="0"/>
              </a:defRPr>
            </a:lvl1pPr>
            <a:lvl2pPr marL="742950" indent="-285750">
              <a:defRPr>
                <a:solidFill>
                  <a:schemeClr val="tx1"/>
                </a:solidFill>
                <a:latin typeface="Calibri" pitchFamily="34" charset="0"/>
                <a:ea typeface="Helvetica" pitchFamily="34" charset="0"/>
                <a:cs typeface="Helvetica" pitchFamily="34" charset="0"/>
                <a:sym typeface="Calibri" pitchFamily="34" charset="0"/>
              </a:defRPr>
            </a:lvl2pPr>
            <a:lvl3pPr marL="1143000" indent="-228600">
              <a:defRPr>
                <a:solidFill>
                  <a:schemeClr val="tx1"/>
                </a:solidFill>
                <a:latin typeface="Calibri" pitchFamily="34" charset="0"/>
                <a:ea typeface="Helvetica" pitchFamily="34" charset="0"/>
                <a:cs typeface="Helvetica" pitchFamily="34" charset="0"/>
                <a:sym typeface="Calibri" pitchFamily="34" charset="0"/>
              </a:defRPr>
            </a:lvl3pPr>
            <a:lvl4pPr marL="1600200" indent="-228600">
              <a:defRPr>
                <a:solidFill>
                  <a:schemeClr val="tx1"/>
                </a:solidFill>
                <a:latin typeface="Calibri" pitchFamily="34" charset="0"/>
                <a:ea typeface="Helvetica" pitchFamily="34" charset="0"/>
                <a:cs typeface="Helvetica" pitchFamily="34" charset="0"/>
                <a:sym typeface="Calibri" pitchFamily="34" charset="0"/>
              </a:defRPr>
            </a:lvl4pPr>
            <a:lvl5pPr marL="2057400" indent="-228600">
              <a:defRPr>
                <a:solidFill>
                  <a:schemeClr val="tx1"/>
                </a:solidFill>
                <a:latin typeface="Calibri" pitchFamily="34" charset="0"/>
                <a:ea typeface="Helvetica" pitchFamily="34" charset="0"/>
                <a:cs typeface="Helvetica" pitchFamily="34" charset="0"/>
                <a:sym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ea typeface="Helvetica" pitchFamily="34" charset="0"/>
                <a:cs typeface="Helvetica" pitchFamily="34" charset="0"/>
                <a:sym typeface="Calibri" pitchFamily="34" charset="0"/>
              </a:defRPr>
            </a:lvl9pPr>
          </a:lstStyle>
          <a:p>
            <a:pPr algn="ctr"/>
            <a:r>
              <a:rPr lang="en-US" altLang="en-US" sz="2400" b="1" dirty="0" smtClean="0">
                <a:solidFill>
                  <a:srgbClr val="00B050"/>
                </a:solidFill>
                <a:ea typeface="Calibri" pitchFamily="34" charset="0"/>
                <a:cs typeface="Calibri" pitchFamily="34" charset="0"/>
              </a:rPr>
              <a:t> identified as </a:t>
            </a:r>
            <a:endParaRPr lang="en-US" altLang="en-US" sz="2400" b="1" dirty="0">
              <a:solidFill>
                <a:srgbClr val="00B050"/>
              </a:solidFill>
              <a:ea typeface="Calibri" pitchFamily="34" charset="0"/>
              <a:cs typeface="Calibri" pitchFamily="34" charset="0"/>
            </a:endParaRPr>
          </a:p>
          <a:p>
            <a:pPr algn="ctr"/>
            <a:r>
              <a:rPr lang="en-US" altLang="en-US" sz="2400" b="1" dirty="0">
                <a:solidFill>
                  <a:srgbClr val="00B050"/>
                </a:solidFill>
                <a:ea typeface="Calibri" pitchFamily="34" charset="0"/>
                <a:cs typeface="Calibri" pitchFamily="34" charset="0"/>
              </a:rPr>
              <a:t>“low risk” </a:t>
            </a:r>
            <a:endParaRPr lang="en-US" altLang="en-US" sz="2400" dirty="0">
              <a:solidFill>
                <a:srgbClr val="00B050"/>
              </a:solidFill>
              <a:ea typeface="Calibri" pitchFamily="34" charset="0"/>
              <a:cs typeface="Calibri" pitchFamily="34" charset="0"/>
            </a:endParaRPr>
          </a:p>
        </p:txBody>
      </p:sp>
    </p:spTree>
    <p:extLst>
      <p:ext uri="{BB962C8B-B14F-4D97-AF65-F5344CB8AC3E}">
        <p14:creationId xmlns:p14="http://schemas.microsoft.com/office/powerpoint/2010/main" val="6487039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512" y="987574"/>
            <a:ext cx="8229600" cy="589360"/>
          </a:xfrm>
        </p:spPr>
        <p:txBody>
          <a:bodyPr lIns="91436" tIns="45719" rIns="91436" bIns="45719"/>
          <a:lstStyle/>
          <a:p>
            <a:pPr>
              <a:defRPr/>
            </a:pPr>
            <a:r>
              <a:rPr lang="en-GB" sz="700" dirty="0" smtClean="0">
                <a:ea typeface="+mj-ea"/>
                <a:cs typeface="+mj-cs"/>
              </a:rPr>
              <a:t/>
            </a:r>
            <a:br>
              <a:rPr lang="en-GB" sz="700" dirty="0" smtClean="0">
                <a:ea typeface="+mj-ea"/>
                <a:cs typeface="+mj-cs"/>
              </a:rPr>
            </a:br>
            <a:r>
              <a:rPr lang="en-GB" sz="3300" dirty="0" smtClean="0">
                <a:solidFill>
                  <a:schemeClr val="tx2">
                    <a:lumMod val="75000"/>
                  </a:schemeClr>
                </a:solidFill>
              </a:rPr>
              <a:t>Risk</a:t>
            </a:r>
            <a:r>
              <a:rPr lang="en-GB" sz="3300" dirty="0" smtClean="0">
                <a:solidFill>
                  <a:schemeClr val="tx2">
                    <a:lumMod val="75000"/>
                  </a:schemeClr>
                </a:solidFill>
                <a:ea typeface="+mj-ea"/>
                <a:cs typeface="+mj-cs"/>
              </a:rPr>
              <a:t> Mitigation</a:t>
            </a:r>
            <a:endParaRPr lang="en-US" sz="3300" dirty="0" smtClean="0">
              <a:solidFill>
                <a:schemeClr val="tx2">
                  <a:lumMod val="75000"/>
                </a:schemeClr>
              </a:solidFill>
              <a:ea typeface="+mj-ea"/>
              <a:cs typeface="+mj-cs"/>
            </a:endParaRPr>
          </a:p>
        </p:txBody>
      </p:sp>
      <p:sp>
        <p:nvSpPr>
          <p:cNvPr id="4" name="Rectangle 3"/>
          <p:cNvSpPr/>
          <p:nvPr/>
        </p:nvSpPr>
        <p:spPr>
          <a:xfrm>
            <a:off x="1259632" y="1779662"/>
            <a:ext cx="4572000" cy="3416320"/>
          </a:xfrm>
          <a:prstGeom prst="rect">
            <a:avLst/>
          </a:prstGeom>
        </p:spPr>
        <p:txBody>
          <a:bodyPr>
            <a:spAutoFit/>
          </a:bodyPr>
          <a:lstStyle/>
          <a:p>
            <a:pPr eaLnBrk="1" hangingPunct="1"/>
            <a:r>
              <a:rPr lang="en-GB" altLang="en-US" dirty="0" smtClean="0"/>
              <a:t>EVERY expression of suicide or self-harm thoughts are to be taken seriously and met with empathy and understanding on every occasion. </a:t>
            </a:r>
          </a:p>
          <a:p>
            <a:pPr eaLnBrk="1" hangingPunct="1"/>
            <a:r>
              <a:rPr lang="en-GB" altLang="en-US" dirty="0" smtClean="0"/>
              <a:t>View the individual as a set of needs and strengths </a:t>
            </a:r>
          </a:p>
          <a:p>
            <a:pPr eaLnBrk="1" hangingPunct="1"/>
            <a:r>
              <a:rPr lang="en-GB" altLang="en-US" dirty="0" smtClean="0"/>
              <a:t>Identify </a:t>
            </a:r>
            <a:r>
              <a:rPr lang="en-GB" altLang="en-US" dirty="0"/>
              <a:t>and mitigate the risk factors</a:t>
            </a:r>
          </a:p>
          <a:p>
            <a:pPr lvl="1" eaLnBrk="1" hangingPunct="1"/>
            <a:r>
              <a:rPr lang="en-GB" altLang="en-US" dirty="0"/>
              <a:t>Can they be modified and reduced?</a:t>
            </a:r>
          </a:p>
          <a:p>
            <a:pPr lvl="1" eaLnBrk="1" hangingPunct="1"/>
            <a:r>
              <a:rPr lang="en-GB" altLang="en-US" dirty="0"/>
              <a:t>Can you mitigate against the underlying reason?</a:t>
            </a:r>
          </a:p>
          <a:p>
            <a:pPr eaLnBrk="1" hangingPunct="1"/>
            <a:r>
              <a:rPr lang="en-GB" altLang="en-US" dirty="0"/>
              <a:t>Increase protective factors</a:t>
            </a:r>
          </a:p>
          <a:p>
            <a:endParaRPr lang="en-US" altLang="en-US" dirty="0"/>
          </a:p>
        </p:txBody>
      </p:sp>
      <p:pic>
        <p:nvPicPr>
          <p:cNvPr id="1026" name="Picture 2" descr="C:\Users\in4997\AppData\Local\Microsoft\Windows\Temporary Internet Files\Content.IE5\8WHC6ROD\scales-of-justi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1347614"/>
            <a:ext cx="2248607" cy="191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2982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4997\AppData\Local\Microsoft\Windows\Temporary Internet Files\Content.IE5\8WHC6ROD\Continuum_Title_Card[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347614"/>
            <a:ext cx="4824536" cy="21079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in4997\AppData\Local\Microsoft\Windows\Temporary Internet Files\Content.IE5\ARUDSEAX\chalkboard-620316_960_7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643758"/>
            <a:ext cx="2854710" cy="19031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n4997\AppData\Local\Microsoft\Windows\Temporary Internet Files\Content.IE5\Q2BMJSD6\weakness-strength-300x2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843558"/>
            <a:ext cx="2111005" cy="140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5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n4997\AppData\Local\Microsoft\Windows\Temporary Internet Files\Content.IE5\8WHC6ROD\emotion-masks-760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9582"/>
            <a:ext cx="4784527" cy="3778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4208" y="1851670"/>
            <a:ext cx="1967205" cy="369332"/>
          </a:xfrm>
          <a:prstGeom prst="rect">
            <a:avLst/>
          </a:prstGeom>
          <a:noFill/>
        </p:spPr>
        <p:txBody>
          <a:bodyPr wrap="none" rtlCol="0">
            <a:spAutoFit/>
          </a:bodyPr>
          <a:lstStyle/>
          <a:p>
            <a:r>
              <a:rPr lang="en-GB" dirty="0" smtClean="0"/>
              <a:t>Emotions ……… </a:t>
            </a:r>
            <a:endParaRPr lang="en-GB" dirty="0"/>
          </a:p>
        </p:txBody>
      </p:sp>
    </p:spTree>
    <p:extLst>
      <p:ext uri="{BB962C8B-B14F-4D97-AF65-F5344CB8AC3E}">
        <p14:creationId xmlns:p14="http://schemas.microsoft.com/office/powerpoint/2010/main" val="1963250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8184" y="2571750"/>
            <a:ext cx="248786" cy="369332"/>
          </a:xfrm>
          <a:prstGeom prst="rect">
            <a:avLst/>
          </a:prstGeom>
          <a:noFill/>
        </p:spPr>
        <p:txBody>
          <a:bodyPr wrap="none" rtlCol="0">
            <a:spAutoFit/>
          </a:bodyPr>
          <a:lstStyle/>
          <a:p>
            <a:r>
              <a:rPr lang="en-GB" dirty="0" smtClean="0"/>
              <a:t> </a:t>
            </a:r>
            <a:endParaRPr lang="en-GB"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232642"/>
            <a:ext cx="5040560" cy="2708455"/>
          </a:xfrm>
          <a:prstGeom prst="rect">
            <a:avLst/>
          </a:prstGeom>
        </p:spPr>
      </p:pic>
    </p:spTree>
    <p:extLst>
      <p:ext uri="{BB962C8B-B14F-4D97-AF65-F5344CB8AC3E}">
        <p14:creationId xmlns:p14="http://schemas.microsoft.com/office/powerpoint/2010/main" val="427310582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2196698"/>
              </p:ext>
            </p:extLst>
          </p:nvPr>
        </p:nvGraphicFramePr>
        <p:xfrm>
          <a:off x="1907704" y="1121296"/>
          <a:ext cx="6641578" cy="34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8838" y="1121296"/>
            <a:ext cx="17368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Suicide Awareness </a:t>
            </a:r>
            <a:endParaRPr lang="en-GB" sz="1600" dirty="0"/>
          </a:p>
        </p:txBody>
      </p:sp>
      <p:sp>
        <p:nvSpPr>
          <p:cNvPr id="4" name="Rectangle 3"/>
          <p:cNvSpPr/>
          <p:nvPr/>
        </p:nvSpPr>
        <p:spPr>
          <a:xfrm>
            <a:off x="458838" y="2211710"/>
            <a:ext cx="17368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Self-harm Awareness </a:t>
            </a:r>
            <a:endParaRPr lang="en-GB" sz="1600" dirty="0"/>
          </a:p>
        </p:txBody>
      </p:sp>
      <p:sp>
        <p:nvSpPr>
          <p:cNvPr id="5" name="Rectangle 4"/>
          <p:cNvSpPr/>
          <p:nvPr/>
        </p:nvSpPr>
        <p:spPr>
          <a:xfrm>
            <a:off x="432967" y="3363838"/>
            <a:ext cx="173689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Emotional Resilience and Resourcefulness for self </a:t>
            </a:r>
            <a:endParaRPr lang="en-GB" sz="1600" dirty="0"/>
          </a:p>
        </p:txBody>
      </p:sp>
    </p:spTree>
    <p:extLst>
      <p:ext uri="{BB962C8B-B14F-4D97-AF65-F5344CB8AC3E}">
        <p14:creationId xmlns:p14="http://schemas.microsoft.com/office/powerpoint/2010/main" val="273967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zerosuicidealliance.com/media/1158/launc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75606"/>
            <a:ext cx="771206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2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smtClean="0"/>
              <a:t>Connecting with People Safety Plan </a:t>
            </a:r>
          </a:p>
        </p:txBody>
      </p:sp>
      <p:sp>
        <p:nvSpPr>
          <p:cNvPr id="26627" name="Content Placeholder 1"/>
          <p:cNvSpPr>
            <a:spLocks noGrp="1"/>
          </p:cNvSpPr>
          <p:nvPr>
            <p:ph idx="1"/>
          </p:nvPr>
        </p:nvSpPr>
        <p:spPr>
          <a:xfrm>
            <a:off x="457200" y="1200150"/>
            <a:ext cx="8229600" cy="3153966"/>
          </a:xfrm>
        </p:spPr>
        <p:txBody>
          <a:bodyPr/>
          <a:lstStyle/>
          <a:p>
            <a:endParaRPr lang="en-US" altLang="en-US" smtClean="0"/>
          </a:p>
        </p:txBody>
      </p:sp>
      <p:graphicFrame>
        <p:nvGraphicFramePr>
          <p:cNvPr id="5" name="Content Placeholder 3"/>
          <p:cNvGraphicFramePr>
            <a:graphicFrameLocks/>
          </p:cNvGraphicFramePr>
          <p:nvPr>
            <p:extLst>
              <p:ext uri="{D42A27DB-BD31-4B8C-83A1-F6EECF244321}">
                <p14:modId xmlns:p14="http://schemas.microsoft.com/office/powerpoint/2010/main" val="2672997007"/>
              </p:ext>
            </p:extLst>
          </p:nvPr>
        </p:nvGraphicFramePr>
        <p:xfrm>
          <a:off x="323528" y="1059582"/>
          <a:ext cx="8229600" cy="3491682"/>
        </p:xfrm>
        <a:graphic>
          <a:graphicData uri="http://schemas.openxmlformats.org/drawingml/2006/table">
            <a:tbl>
              <a:tblPr firstRow="1" bandRow="1">
                <a:tableStyleId>{775DCB02-9BB8-47FD-8907-85C794F793BA}</a:tableStyleId>
              </a:tblPr>
              <a:tblGrid>
                <a:gridCol w="4680520"/>
                <a:gridCol w="1800200"/>
                <a:gridCol w="1748880"/>
              </a:tblGrid>
              <a:tr h="480060">
                <a:tc>
                  <a:txBody>
                    <a:bodyPr/>
                    <a:lstStyle/>
                    <a:p>
                      <a:r>
                        <a:rPr lang="en-US" sz="1400" dirty="0" smtClean="0"/>
                        <a:t>Element of Safety</a:t>
                      </a:r>
                      <a:r>
                        <a:rPr lang="en-US" sz="1400" baseline="0" dirty="0" smtClean="0"/>
                        <a:t> Plan</a:t>
                      </a:r>
                      <a:endParaRPr lang="en-US" sz="1400" dirty="0"/>
                    </a:p>
                  </a:txBody>
                  <a:tcPr marT="34290" marB="34290">
                    <a:solidFill>
                      <a:schemeClr val="accent1"/>
                    </a:solidFill>
                  </a:tcPr>
                </a:tc>
                <a:tc>
                  <a:txBody>
                    <a:bodyPr/>
                    <a:lstStyle/>
                    <a:p>
                      <a:r>
                        <a:rPr lang="en-US" sz="1400" dirty="0" smtClean="0"/>
                        <a:t>Immediate Plan</a:t>
                      </a:r>
                      <a:endParaRPr lang="en-US" sz="1400" dirty="0"/>
                    </a:p>
                  </a:txBody>
                  <a:tcPr marT="34290" marB="34290">
                    <a:solidFill>
                      <a:schemeClr val="accent1"/>
                    </a:solidFill>
                  </a:tcPr>
                </a:tc>
                <a:tc>
                  <a:txBody>
                    <a:bodyPr/>
                    <a:lstStyle/>
                    <a:p>
                      <a:r>
                        <a:rPr lang="en-US" sz="1400" dirty="0" smtClean="0"/>
                        <a:t>Long Term Plan </a:t>
                      </a:r>
                      <a:endParaRPr lang="en-US" sz="1400" dirty="0"/>
                    </a:p>
                  </a:txBody>
                  <a:tcPr marT="34290" marB="34290">
                    <a:solidFill>
                      <a:schemeClr val="accent1"/>
                    </a:solidFill>
                  </a:tcPr>
                </a:tc>
              </a:tr>
              <a:tr h="261930">
                <a:tc>
                  <a:txBody>
                    <a:bodyPr/>
                    <a:lstStyle/>
                    <a:p>
                      <a:r>
                        <a:rPr lang="en-GB" sz="1200" dirty="0" smtClean="0">
                          <a:solidFill>
                            <a:schemeClr val="tx1"/>
                          </a:solidFill>
                          <a:effectLst/>
                        </a:rPr>
                        <a:t>Reasons for living</a:t>
                      </a:r>
                      <a:endParaRPr lang="en-US" sz="1200" dirty="0">
                        <a:solidFill>
                          <a:schemeClr val="tx1"/>
                        </a:solidFill>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7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effectLst/>
                        </a:rPr>
                        <a:t>Identify distress triggers</a:t>
                      </a: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51460">
                <a:tc>
                  <a:txBody>
                    <a:bodyPr/>
                    <a:lstStyle/>
                    <a:p>
                      <a:r>
                        <a:rPr lang="en-GB" sz="1200" dirty="0" smtClean="0">
                          <a:solidFill>
                            <a:schemeClr val="tx1"/>
                          </a:solidFill>
                          <a:effectLst/>
                        </a:rPr>
                        <a:t>Safe environment</a:t>
                      </a:r>
                      <a:endParaRPr lang="en-US" sz="1200" dirty="0">
                        <a:solidFill>
                          <a:schemeClr val="tx1"/>
                        </a:solidFill>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78130">
                <a:tc>
                  <a:txBody>
                    <a:bodyPr/>
                    <a:lstStyle/>
                    <a:p>
                      <a:pPr marL="0" lvl="0" indent="0">
                        <a:buFont typeface="+mj-lt"/>
                        <a:buNone/>
                      </a:pPr>
                      <a:r>
                        <a:rPr lang="en-GB" sz="1200" dirty="0" smtClean="0">
                          <a:solidFill>
                            <a:schemeClr val="tx1"/>
                          </a:solidFill>
                          <a:effectLst/>
                        </a:rPr>
                        <a:t>Activities</a:t>
                      </a:r>
                      <a:r>
                        <a:rPr lang="en-GB" sz="1200" baseline="0" dirty="0" smtClean="0">
                          <a:solidFill>
                            <a:schemeClr val="tx1"/>
                          </a:solidFill>
                          <a:effectLst/>
                        </a:rPr>
                        <a:t> to lift your mood</a:t>
                      </a:r>
                      <a:endParaRPr lang="en-GB" sz="1200" dirty="0">
                        <a:solidFill>
                          <a:schemeClr val="tx1"/>
                        </a:solidFill>
                        <a:effectLst/>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805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smtClean="0">
                          <a:solidFill>
                            <a:schemeClr val="tx1"/>
                          </a:solidFill>
                          <a:effectLst/>
                        </a:rPr>
                        <a:t>Calming activities</a:t>
                      </a: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70030">
                <a:tc>
                  <a:txBody>
                    <a:bodyPr/>
                    <a:lstStyle/>
                    <a:p>
                      <a:pPr marL="0" lvl="0" indent="0">
                        <a:buFont typeface="+mj-lt"/>
                        <a:buNone/>
                      </a:pPr>
                      <a:r>
                        <a:rPr lang="en-GB" sz="1200" dirty="0" smtClean="0">
                          <a:solidFill>
                            <a:schemeClr val="tx1"/>
                          </a:solidFill>
                          <a:effectLst/>
                        </a:rPr>
                        <a:t>Distracting</a:t>
                      </a:r>
                      <a:r>
                        <a:rPr lang="en-GB" sz="1200" baseline="0" dirty="0" smtClean="0">
                          <a:solidFill>
                            <a:schemeClr val="tx1"/>
                          </a:solidFill>
                          <a:effectLst/>
                        </a:rPr>
                        <a:t> activities</a:t>
                      </a:r>
                      <a:endParaRPr lang="en-GB" sz="1200" dirty="0">
                        <a:solidFill>
                          <a:schemeClr val="tx1"/>
                        </a:solidFill>
                        <a:effectLst/>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78130">
                <a:tc>
                  <a:txBody>
                    <a:bodyPr/>
                    <a:lstStyle/>
                    <a:p>
                      <a:pPr marL="0" lvl="0" indent="0">
                        <a:buFont typeface="+mj-lt"/>
                        <a:buNone/>
                      </a:pPr>
                      <a:r>
                        <a:rPr lang="en-GB" sz="1200" dirty="0" smtClean="0">
                          <a:solidFill>
                            <a:schemeClr val="tx1"/>
                          </a:solidFill>
                          <a:effectLst/>
                          <a:latin typeface="+mn-lt"/>
                          <a:ea typeface="+mn-ea"/>
                        </a:rPr>
                        <a:t>Contact</a:t>
                      </a:r>
                      <a:r>
                        <a:rPr lang="en-GB" sz="1200" baseline="0" dirty="0" smtClean="0">
                          <a:solidFill>
                            <a:schemeClr val="tx1"/>
                          </a:solidFill>
                          <a:effectLst/>
                          <a:latin typeface="+mn-lt"/>
                          <a:ea typeface="+mn-ea"/>
                        </a:rPr>
                        <a:t> for general support/ distraction</a:t>
                      </a:r>
                      <a:endParaRPr lang="en-GB" sz="1200" dirty="0">
                        <a:solidFill>
                          <a:schemeClr val="tx1"/>
                        </a:solidFill>
                        <a:effectLst/>
                        <a:latin typeface="+mn-lt"/>
                        <a:ea typeface="Times New Roman"/>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315936">
                <a:tc>
                  <a:txBody>
                    <a:bodyPr/>
                    <a:lstStyle/>
                    <a:p>
                      <a:pPr marL="0" lvl="0" indent="0">
                        <a:buFont typeface="+mj-lt"/>
                        <a:buNone/>
                      </a:pPr>
                      <a:r>
                        <a:rPr lang="en-GB" sz="1200" dirty="0" smtClean="0">
                          <a:solidFill>
                            <a:schemeClr val="tx1"/>
                          </a:solidFill>
                          <a:effectLst/>
                          <a:latin typeface="+mn-lt"/>
                          <a:ea typeface="+mn-ea"/>
                        </a:rPr>
                        <a:t>Specific</a:t>
                      </a:r>
                      <a:r>
                        <a:rPr lang="en-GB" sz="1200" baseline="0" dirty="0" smtClean="0">
                          <a:solidFill>
                            <a:schemeClr val="tx1"/>
                          </a:solidFill>
                          <a:effectLst/>
                          <a:latin typeface="+mn-lt"/>
                          <a:ea typeface="+mn-ea"/>
                        </a:rPr>
                        <a:t> suicide prevention support</a:t>
                      </a:r>
                      <a:endParaRPr lang="en-GB" sz="1200" dirty="0">
                        <a:solidFill>
                          <a:schemeClr val="tx1"/>
                        </a:solidFill>
                        <a:effectLst/>
                        <a:latin typeface="+mn-lt"/>
                        <a:ea typeface="Times New Roman"/>
                      </a:endParaRPr>
                    </a:p>
                  </a:txBody>
                  <a:tcPr marL="68580" marR="68580" marT="0" marB="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c>
                  <a:txBody>
                    <a:bodyPr/>
                    <a:lstStyle/>
                    <a:p>
                      <a:endParaRPr lang="en-US" sz="1200" dirty="0">
                        <a:solidFill>
                          <a:schemeClr val="tx1"/>
                        </a:solidFill>
                      </a:endParaRPr>
                    </a:p>
                  </a:txBody>
                  <a:tcPr marT="34290" marB="34290">
                    <a:solidFill>
                      <a:schemeClr val="accent4">
                        <a:lumMod val="40000"/>
                        <a:lumOff val="60000"/>
                      </a:schemeClr>
                    </a:solidFill>
                  </a:tcPr>
                </a:tc>
              </a:tr>
              <a:tr h="265416">
                <a:tc>
                  <a:txBody>
                    <a:bodyPr/>
                    <a:lstStyle/>
                    <a:p>
                      <a:pPr marL="0" lvl="0" indent="0">
                        <a:buFont typeface="+mj-lt"/>
                        <a:buNone/>
                      </a:pPr>
                      <a:r>
                        <a:rPr lang="en-GB" sz="1200" dirty="0" smtClean="0">
                          <a:solidFill>
                            <a:schemeClr val="tx1"/>
                          </a:solidFill>
                          <a:effectLst/>
                        </a:rPr>
                        <a:t>Professional support</a:t>
                      </a:r>
                      <a:endParaRPr lang="en-GB" sz="1200" dirty="0">
                        <a:solidFill>
                          <a:schemeClr val="tx1"/>
                        </a:solidFill>
                        <a:effectLst/>
                      </a:endParaRPr>
                    </a:p>
                  </a:txBody>
                  <a:tcPr marL="68580" marR="68580" marT="0" marB="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r>
              <a:tr h="270030">
                <a:tc>
                  <a:txBody>
                    <a:bodyPr/>
                    <a:lstStyle/>
                    <a:p>
                      <a:pPr marL="0" lvl="0" indent="0">
                        <a:buFont typeface="+mj-lt"/>
                        <a:buNone/>
                      </a:pPr>
                      <a:r>
                        <a:rPr lang="en-GB" sz="1200" dirty="0" smtClean="0">
                          <a:solidFill>
                            <a:schemeClr val="tx1"/>
                          </a:solidFill>
                          <a:effectLst/>
                        </a:rPr>
                        <a:t>Emergency </a:t>
                      </a:r>
                      <a:r>
                        <a:rPr lang="en-GB" sz="1200" dirty="0">
                          <a:solidFill>
                            <a:schemeClr val="tx1"/>
                          </a:solidFill>
                          <a:effectLst/>
                        </a:rPr>
                        <a:t>contact </a:t>
                      </a:r>
                      <a:r>
                        <a:rPr lang="en-GB" sz="1200" dirty="0" smtClean="0">
                          <a:solidFill>
                            <a:schemeClr val="tx1"/>
                          </a:solidFill>
                          <a:effectLst/>
                        </a:rPr>
                        <a:t>details</a:t>
                      </a:r>
                      <a:endParaRPr lang="en-GB" sz="1200" dirty="0">
                        <a:solidFill>
                          <a:schemeClr val="tx1"/>
                        </a:solidFill>
                        <a:effectLst/>
                        <a:latin typeface="+mn-lt"/>
                      </a:endParaRPr>
                    </a:p>
                  </a:txBody>
                  <a:tcPr marL="68580" marR="68580" marT="0" marB="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r>
              <a:tr h="27003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smtClean="0">
                          <a:solidFill>
                            <a:schemeClr val="tx1"/>
                          </a:solidFill>
                          <a:effectLst/>
                        </a:rPr>
                        <a:t>Personal commitment to</a:t>
                      </a:r>
                      <a:r>
                        <a:rPr lang="en-GB" sz="1200" baseline="0" dirty="0" smtClean="0">
                          <a:solidFill>
                            <a:schemeClr val="tx1"/>
                          </a:solidFill>
                          <a:effectLst/>
                        </a:rPr>
                        <a:t> </a:t>
                      </a:r>
                      <a:r>
                        <a:rPr lang="en-GB" sz="1200" dirty="0" smtClean="0">
                          <a:solidFill>
                            <a:schemeClr val="tx1"/>
                          </a:solidFill>
                          <a:effectLst/>
                        </a:rPr>
                        <a:t>implement safety plan</a:t>
                      </a:r>
                    </a:p>
                  </a:txBody>
                  <a:tcPr marL="68580" marR="68580" marT="0" marB="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c>
                  <a:txBody>
                    <a:bodyPr/>
                    <a:lstStyle/>
                    <a:p>
                      <a:endParaRPr lang="en-US" sz="900" dirty="0">
                        <a:solidFill>
                          <a:schemeClr val="tx1"/>
                        </a:solidFill>
                      </a:endParaRPr>
                    </a:p>
                  </a:txBody>
                  <a:tcPr marT="34290" marB="34290">
                    <a:solidFill>
                      <a:schemeClr val="accent4">
                        <a:lumMod val="40000"/>
                        <a:lumOff val="60000"/>
                      </a:schemeClr>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61405"/>
            <a:ext cx="1444848" cy="799483"/>
          </a:xfrm>
          <a:prstGeom prst="rect">
            <a:avLst/>
          </a:prstGeom>
        </p:spPr>
      </p:pic>
    </p:spTree>
    <p:extLst>
      <p:ext uri="{BB962C8B-B14F-4D97-AF65-F5344CB8AC3E}">
        <p14:creationId xmlns:p14="http://schemas.microsoft.com/office/powerpoint/2010/main" val="64495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931790"/>
            <a:ext cx="1294597" cy="18318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221" y="2124134"/>
            <a:ext cx="1494021" cy="2046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068" y="3291274"/>
            <a:ext cx="2847231" cy="130907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43645"/>
            <a:ext cx="1446390" cy="91556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910" y="341352"/>
            <a:ext cx="1919659" cy="1358860"/>
          </a:xfrm>
          <a:prstGeom prst="rect">
            <a:avLst/>
          </a:prstGeom>
        </p:spPr>
      </p:pic>
      <p:pic>
        <p:nvPicPr>
          <p:cNvPr id="8" name="Content Placeholder 1" descr="twitter.jpg"/>
          <p:cNvPicPr>
            <a:picLocks noChangeAspect="1"/>
          </p:cNvPicPr>
          <p:nvPr/>
        </p:nvPicPr>
        <p:blipFill>
          <a:blip r:embed="rId7" cstate="print">
            <a:extLst>
              <a:ext uri="{28A0092B-C50C-407E-A947-70E740481C1C}">
                <a14:useLocalDpi xmlns:a14="http://schemas.microsoft.com/office/drawing/2010/main" val="0"/>
              </a:ext>
            </a:extLst>
          </a:blip>
          <a:srcRect t="29376" b="29376"/>
          <a:stretch>
            <a:fillRect/>
          </a:stretch>
        </p:blipFill>
        <p:spPr bwMode="auto">
          <a:xfrm>
            <a:off x="4046685" y="450306"/>
            <a:ext cx="2352945" cy="970327"/>
          </a:xfrm>
          <a:prstGeom prst="rect">
            <a:avLst/>
          </a:prstGeom>
          <a:noFill/>
          <a:ln w="12700">
            <a:solidFill>
              <a:srgbClr val="000000"/>
            </a:solidFill>
            <a:miter lim="4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3317" y="2124134"/>
            <a:ext cx="2179757" cy="107037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0664" y="5520"/>
            <a:ext cx="2001269" cy="1069082"/>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6299" y="2124134"/>
            <a:ext cx="1287586" cy="1287586"/>
          </a:xfrm>
          <a:prstGeom prst="rect">
            <a:avLst/>
          </a:prstGeom>
        </p:spPr>
      </p:pic>
      <p:pic>
        <p:nvPicPr>
          <p:cNvPr id="6146" name="Picture 2" descr="C:\Users\in4997\AppData\Local\Microsoft\Windows\Temporary Internet Files\Content.IE5\ARUDSEAX\1200px-Chapters_Logo.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1768676"/>
            <a:ext cx="1663722" cy="8263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NTAwards2017_Finali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0740" y="1491630"/>
            <a:ext cx="923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53066" y="3913514"/>
            <a:ext cx="2296467" cy="1054571"/>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87337" y="4286337"/>
            <a:ext cx="2074839" cy="666913"/>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50981" y="810001"/>
            <a:ext cx="1900633" cy="1264785"/>
          </a:xfrm>
          <a:prstGeom prst="rect">
            <a:avLst/>
          </a:prstGeom>
        </p:spPr>
      </p:pic>
      <p:pic>
        <p:nvPicPr>
          <p:cNvPr id="2051" name="Picture 3" descr="C:\Users\in4997\AppData\Local\Microsoft\Windows\Temporary Internet Files\Content.IE5\OR123AF1\Big_Ben,_Londres,_Inglaterra,_2014-08-11,_DD_205[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4755" y="2536121"/>
            <a:ext cx="880663" cy="163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21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7574"/>
            <a:ext cx="7920880" cy="3970318"/>
          </a:xfrm>
          <a:prstGeom prst="rect">
            <a:avLst/>
          </a:prstGeom>
        </p:spPr>
        <p:txBody>
          <a:bodyPr wrap="square">
            <a:spAutoFit/>
          </a:bodyPr>
          <a:lstStyle/>
          <a:p>
            <a:r>
              <a:rPr lang="en-GB" sz="1200" dirty="0"/>
              <a:t>The </a:t>
            </a:r>
            <a:r>
              <a:rPr lang="en-GB" sz="1200" u="sng" dirty="0">
                <a:hlinkClick r:id="rId2"/>
              </a:rPr>
              <a:t>Staying Safe</a:t>
            </a:r>
            <a:r>
              <a:rPr lang="en-GB" sz="1200" dirty="0"/>
              <a:t> website helps you to build your own safety plan to keep you safe from suicidal thoughts.  We advocate that everyone should consider what their own safety plan is, in the event that such feelings ever occur- they are the equivalent of break down cover for our cars- we don’t hope we need to use such cover, but should we need to, they are there in readiness and we can get home safe. </a:t>
            </a:r>
          </a:p>
          <a:p>
            <a:r>
              <a:rPr lang="en-GB" sz="1200" dirty="0"/>
              <a:t> </a:t>
            </a:r>
          </a:p>
          <a:p>
            <a:r>
              <a:rPr lang="en-GB" sz="1200" u="sng" dirty="0">
                <a:hlinkClick r:id="rId3"/>
              </a:rPr>
              <a:t>‘Staying Safe’ Training</a:t>
            </a:r>
            <a:r>
              <a:rPr lang="en-GB" sz="1200" dirty="0"/>
              <a:t> – is a free online training resource to support the use of Staying Safe website equipping participants with the skills and confidence both to make their own Safety Plan and to encourage and support others to do the same. Training has been designed to be used in a wide range of settings and roles, including the NHS and social care, first responders, third sector organisations, carers, </a:t>
            </a:r>
            <a:r>
              <a:rPr lang="en-GB" sz="1200" u="sng" dirty="0"/>
              <a:t>peer support groups, community groups, schools and universities</a:t>
            </a:r>
            <a:r>
              <a:rPr lang="en-GB" sz="1200" u="sng" dirty="0" smtClean="0"/>
              <a:t>.</a:t>
            </a:r>
          </a:p>
          <a:p>
            <a:endParaRPr lang="en-GB" sz="1200" dirty="0"/>
          </a:p>
          <a:p>
            <a:r>
              <a:rPr lang="en-GB" sz="1200" u="sng" dirty="0">
                <a:hlinkClick r:id="rId4"/>
              </a:rPr>
              <a:t>‘Staying Safe Resources’ </a:t>
            </a:r>
            <a:r>
              <a:rPr lang="en-GB" sz="1200" u="sng" dirty="0"/>
              <a:t>to support Staying Safe Training-</a:t>
            </a:r>
            <a:r>
              <a:rPr lang="en-GB" sz="1200" dirty="0"/>
              <a:t>The resource contains helpful information, details of organisations to contact, and a blank Safety Plan template</a:t>
            </a:r>
            <a:r>
              <a:rPr lang="en-GB" sz="1200" dirty="0" smtClean="0"/>
              <a:t>.</a:t>
            </a:r>
          </a:p>
          <a:p>
            <a:endParaRPr lang="en-GB" sz="1200" dirty="0"/>
          </a:p>
          <a:p>
            <a:r>
              <a:rPr lang="en-GB" sz="1200" b="1" u="sng" dirty="0"/>
              <a:t>Wellbeing and coping –</a:t>
            </a:r>
            <a:r>
              <a:rPr lang="en-GB" sz="1200" dirty="0"/>
              <a:t> A similar principle to safety planning, is wellbeing and coping planning – a link to a resource to aid wellbeing an coping planning is included below- there are a number of links with in this page that include activities to enhance your wellbeing and coping, that can be conducted in 30 seconds- 3 minutes and 30 minutes </a:t>
            </a:r>
          </a:p>
          <a:p>
            <a:r>
              <a:rPr lang="en-GB" sz="1200" b="1" u="sng" dirty="0"/>
              <a:t>https://wellbeingandcoping.net/</a:t>
            </a:r>
            <a:endParaRPr lang="en-GB" sz="1200" dirty="0"/>
          </a:p>
          <a:p>
            <a:r>
              <a:rPr lang="en-GB" sz="1200" dirty="0"/>
              <a:t> </a:t>
            </a:r>
          </a:p>
          <a:p>
            <a:r>
              <a:rPr lang="en-GB" sz="1200" dirty="0"/>
              <a:t> </a:t>
            </a:r>
          </a:p>
        </p:txBody>
      </p:sp>
    </p:spTree>
    <p:extLst>
      <p:ext uri="{BB962C8B-B14F-4D97-AF65-F5344CB8AC3E}">
        <p14:creationId xmlns:p14="http://schemas.microsoft.com/office/powerpoint/2010/main" val="198986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987574"/>
            <a:ext cx="2103120" cy="1219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67694"/>
            <a:ext cx="3038476" cy="2281238"/>
          </a:xfrm>
          <a:prstGeom prst="rect">
            <a:avLst/>
          </a:prstGeom>
        </p:spPr>
      </p:pic>
    </p:spTree>
    <p:extLst>
      <p:ext uri="{BB962C8B-B14F-4D97-AF65-F5344CB8AC3E}">
        <p14:creationId xmlns:p14="http://schemas.microsoft.com/office/powerpoint/2010/main" val="121517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923678"/>
            <a:ext cx="6865982" cy="523220"/>
          </a:xfrm>
          <a:prstGeom prst="rect">
            <a:avLst/>
          </a:prstGeom>
          <a:noFill/>
        </p:spPr>
        <p:txBody>
          <a:bodyPr wrap="none" rtlCol="0">
            <a:spAutoFit/>
          </a:bodyPr>
          <a:lstStyle/>
          <a:p>
            <a:r>
              <a:rPr lang="en-GB" sz="2800" dirty="0" smtClean="0"/>
              <a:t>Combining Compassion and Governance </a:t>
            </a:r>
            <a:endParaRPr lang="en-GB" sz="2800" dirty="0"/>
          </a:p>
        </p:txBody>
      </p:sp>
    </p:spTree>
    <p:extLst>
      <p:ext uri="{BB962C8B-B14F-4D97-AF65-F5344CB8AC3E}">
        <p14:creationId xmlns:p14="http://schemas.microsoft.com/office/powerpoint/2010/main" val="52054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4997\AppData\Local\Microsoft\Windows\Temporary Internet Files\Content.IE5\Q2BMJSD6\Globe-Free-Download-P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771550"/>
            <a:ext cx="4155926" cy="415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7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31051"/>
            <a:ext cx="1795640" cy="28526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06" y="1198384"/>
            <a:ext cx="960214" cy="15815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143000"/>
            <a:ext cx="1428750" cy="14287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99" y="3073158"/>
            <a:ext cx="1825534" cy="18425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452" y="2798962"/>
            <a:ext cx="1572099" cy="1869729"/>
          </a:xfrm>
          <a:prstGeom prst="rect">
            <a:avLst/>
          </a:prstGeom>
        </p:spPr>
      </p:pic>
      <p:sp>
        <p:nvSpPr>
          <p:cNvPr id="9" name="Rectangle 8"/>
          <p:cNvSpPr/>
          <p:nvPr/>
        </p:nvSpPr>
        <p:spPr>
          <a:xfrm>
            <a:off x="4583870" y="3978833"/>
            <a:ext cx="4572000" cy="646331"/>
          </a:xfrm>
          <a:prstGeom prst="rect">
            <a:avLst/>
          </a:prstGeom>
        </p:spPr>
        <p:txBody>
          <a:bodyPr>
            <a:spAutoFit/>
          </a:bodyPr>
          <a:lstStyle/>
          <a:p>
            <a:r>
              <a:rPr lang="en-GB" i="1" dirty="0"/>
              <a:t>‘I was going to take my own </a:t>
            </a:r>
            <a:r>
              <a:rPr lang="en-GB" i="1" dirty="0" smtClean="0"/>
              <a:t>life today, </a:t>
            </a:r>
            <a:r>
              <a:rPr lang="en-GB" i="1" dirty="0"/>
              <a:t>but this exhibition saved my life. Thank you’</a:t>
            </a:r>
          </a:p>
        </p:txBody>
      </p:sp>
    </p:spTree>
    <p:extLst>
      <p:ext uri="{BB962C8B-B14F-4D97-AF65-F5344CB8AC3E}">
        <p14:creationId xmlns:p14="http://schemas.microsoft.com/office/powerpoint/2010/main" val="51194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9" y="951570"/>
            <a:ext cx="8424863" cy="594066"/>
          </a:xfrm>
        </p:spPr>
        <p:txBody>
          <a:bodyPr/>
          <a:lstStyle/>
          <a:p>
            <a:r>
              <a:rPr lang="en-GB" sz="3200" b="1" dirty="0" smtClean="0"/>
              <a:t>Ladder of participation</a:t>
            </a:r>
            <a:endParaRPr lang="en-GB" sz="3200" b="1" dirty="0"/>
          </a:p>
        </p:txBody>
      </p:sp>
      <p:sp>
        <p:nvSpPr>
          <p:cNvPr id="3" name="TextBox 2"/>
          <p:cNvSpPr txBox="1"/>
          <p:nvPr/>
        </p:nvSpPr>
        <p:spPr>
          <a:xfrm>
            <a:off x="2961046" y="2631184"/>
            <a:ext cx="3195130" cy="523220"/>
          </a:xfrm>
          <a:prstGeom prst="rect">
            <a:avLst/>
          </a:prstGeom>
          <a:solidFill>
            <a:schemeClr val="accent6">
              <a:lumMod val="40000"/>
              <a:lumOff val="60000"/>
            </a:schemeClr>
          </a:solidFill>
        </p:spPr>
        <p:txBody>
          <a:bodyPr wrap="square" rtlCol="0">
            <a:spAutoFit/>
          </a:bodyPr>
          <a:lstStyle/>
          <a:p>
            <a:pPr algn="ctr"/>
            <a:r>
              <a:rPr lang="en-GB" sz="2800" dirty="0" smtClean="0"/>
              <a:t>ENGAGING</a:t>
            </a:r>
            <a:endParaRPr lang="en-GB" sz="2800" dirty="0"/>
          </a:p>
        </p:txBody>
      </p:sp>
      <p:sp>
        <p:nvSpPr>
          <p:cNvPr id="4" name="TextBox 3"/>
          <p:cNvSpPr txBox="1"/>
          <p:nvPr/>
        </p:nvSpPr>
        <p:spPr>
          <a:xfrm>
            <a:off x="2961046" y="2242343"/>
            <a:ext cx="3187716" cy="523220"/>
          </a:xfrm>
          <a:prstGeom prst="rect">
            <a:avLst/>
          </a:prstGeom>
          <a:solidFill>
            <a:schemeClr val="accent6">
              <a:lumMod val="20000"/>
              <a:lumOff val="80000"/>
            </a:schemeClr>
          </a:solidFill>
        </p:spPr>
        <p:txBody>
          <a:bodyPr wrap="square" rtlCol="0">
            <a:spAutoFit/>
          </a:bodyPr>
          <a:lstStyle/>
          <a:p>
            <a:pPr algn="ctr"/>
            <a:r>
              <a:rPr lang="en-GB" sz="2800" dirty="0" smtClean="0"/>
              <a:t>CO-DESIGNING</a:t>
            </a:r>
            <a:endParaRPr lang="en-GB" sz="2800" dirty="0"/>
          </a:p>
        </p:txBody>
      </p:sp>
      <p:sp>
        <p:nvSpPr>
          <p:cNvPr id="5" name="TextBox 4"/>
          <p:cNvSpPr txBox="1"/>
          <p:nvPr/>
        </p:nvSpPr>
        <p:spPr>
          <a:xfrm>
            <a:off x="2961046" y="3400067"/>
            <a:ext cx="3195130" cy="523220"/>
          </a:xfrm>
          <a:prstGeom prst="rect">
            <a:avLst/>
          </a:prstGeom>
          <a:solidFill>
            <a:schemeClr val="accent6">
              <a:lumMod val="60000"/>
              <a:lumOff val="40000"/>
            </a:schemeClr>
          </a:solidFill>
        </p:spPr>
        <p:txBody>
          <a:bodyPr wrap="square" rtlCol="0">
            <a:spAutoFit/>
          </a:bodyPr>
          <a:lstStyle/>
          <a:p>
            <a:pPr algn="ctr"/>
            <a:r>
              <a:rPr lang="en-GB" sz="2800" dirty="0" smtClean="0"/>
              <a:t>INFORMING</a:t>
            </a:r>
            <a:endParaRPr lang="en-GB" sz="2800" dirty="0"/>
          </a:p>
        </p:txBody>
      </p:sp>
      <p:sp>
        <p:nvSpPr>
          <p:cNvPr id="6" name="TextBox 5"/>
          <p:cNvSpPr txBox="1"/>
          <p:nvPr/>
        </p:nvSpPr>
        <p:spPr>
          <a:xfrm>
            <a:off x="2961046" y="4184897"/>
            <a:ext cx="3195130" cy="523220"/>
          </a:xfrm>
          <a:prstGeom prst="rect">
            <a:avLst/>
          </a:prstGeom>
          <a:solidFill>
            <a:srgbClr val="34349E"/>
          </a:solidFill>
        </p:spPr>
        <p:txBody>
          <a:bodyPr wrap="square" rtlCol="0">
            <a:spAutoFit/>
          </a:bodyPr>
          <a:lstStyle/>
          <a:p>
            <a:pPr algn="ctr"/>
            <a:r>
              <a:rPr lang="en-GB" sz="2800" dirty="0" smtClean="0">
                <a:solidFill>
                  <a:schemeClr val="bg1"/>
                </a:solidFill>
              </a:rPr>
              <a:t>COERCION</a:t>
            </a:r>
            <a:endParaRPr lang="en-GB" sz="2800" dirty="0">
              <a:solidFill>
                <a:schemeClr val="bg1"/>
              </a:solidFill>
            </a:endParaRPr>
          </a:p>
        </p:txBody>
      </p:sp>
      <p:sp>
        <p:nvSpPr>
          <p:cNvPr id="7" name="TextBox 6"/>
          <p:cNvSpPr txBox="1"/>
          <p:nvPr/>
        </p:nvSpPr>
        <p:spPr>
          <a:xfrm>
            <a:off x="2961046" y="1849928"/>
            <a:ext cx="3187716" cy="523220"/>
          </a:xfrm>
          <a:prstGeom prst="rect">
            <a:avLst/>
          </a:prstGeom>
          <a:solidFill>
            <a:srgbClr val="DCDCF4"/>
          </a:solidFill>
        </p:spPr>
        <p:txBody>
          <a:bodyPr wrap="square" rtlCol="0">
            <a:spAutoFit/>
          </a:bodyPr>
          <a:lstStyle/>
          <a:p>
            <a:pPr algn="ctr"/>
            <a:r>
              <a:rPr lang="en-GB" sz="2800" dirty="0" smtClean="0"/>
              <a:t>CO-PRODUCING</a:t>
            </a:r>
            <a:endParaRPr lang="en-GB" sz="2800" dirty="0"/>
          </a:p>
        </p:txBody>
      </p:sp>
      <p:sp>
        <p:nvSpPr>
          <p:cNvPr id="8" name="TextBox 7"/>
          <p:cNvSpPr txBox="1"/>
          <p:nvPr/>
        </p:nvSpPr>
        <p:spPr>
          <a:xfrm>
            <a:off x="2953632" y="3023599"/>
            <a:ext cx="3195130" cy="523220"/>
          </a:xfrm>
          <a:prstGeom prst="rect">
            <a:avLst/>
          </a:prstGeom>
          <a:solidFill>
            <a:srgbClr val="8E8EDA"/>
          </a:solidFill>
        </p:spPr>
        <p:txBody>
          <a:bodyPr wrap="square" rtlCol="0">
            <a:spAutoFit/>
          </a:bodyPr>
          <a:lstStyle/>
          <a:p>
            <a:pPr algn="ctr"/>
            <a:r>
              <a:rPr lang="en-GB" sz="2800" dirty="0" smtClean="0"/>
              <a:t>CONSULTING</a:t>
            </a:r>
            <a:endParaRPr lang="en-GB" sz="2800" dirty="0"/>
          </a:p>
        </p:txBody>
      </p:sp>
      <p:sp>
        <p:nvSpPr>
          <p:cNvPr id="9" name="TextBox 8"/>
          <p:cNvSpPr txBox="1"/>
          <p:nvPr/>
        </p:nvSpPr>
        <p:spPr>
          <a:xfrm>
            <a:off x="2961046" y="3792482"/>
            <a:ext cx="3195130" cy="523220"/>
          </a:xfrm>
          <a:prstGeom prst="rect">
            <a:avLst/>
          </a:prstGeom>
          <a:solidFill>
            <a:srgbClr val="3D3DB9"/>
          </a:solidFill>
        </p:spPr>
        <p:txBody>
          <a:bodyPr wrap="square" rtlCol="0">
            <a:spAutoFit/>
          </a:bodyPr>
          <a:lstStyle/>
          <a:p>
            <a:pPr algn="ctr"/>
            <a:r>
              <a:rPr lang="en-GB" sz="2800" dirty="0" smtClean="0">
                <a:solidFill>
                  <a:schemeClr val="bg1"/>
                </a:solidFill>
              </a:rPr>
              <a:t>EDUCATING</a:t>
            </a:r>
            <a:endParaRPr lang="en-GB" sz="2800" dirty="0">
              <a:solidFill>
                <a:schemeClr val="bg1"/>
              </a:solidFill>
            </a:endParaRPr>
          </a:p>
        </p:txBody>
      </p:sp>
      <p:sp>
        <p:nvSpPr>
          <p:cNvPr id="10" name="TextBox 9"/>
          <p:cNvSpPr txBox="1"/>
          <p:nvPr/>
        </p:nvSpPr>
        <p:spPr>
          <a:xfrm rot="16200000">
            <a:off x="6373918" y="4084869"/>
            <a:ext cx="784830" cy="461665"/>
          </a:xfrm>
          <a:prstGeom prst="rect">
            <a:avLst/>
          </a:prstGeom>
          <a:noFill/>
        </p:spPr>
        <p:txBody>
          <a:bodyPr wrap="square" rtlCol="0">
            <a:spAutoFit/>
          </a:bodyPr>
          <a:lstStyle/>
          <a:p>
            <a:pPr algn="ctr"/>
            <a:r>
              <a:rPr lang="en-GB" sz="1200" b="1" dirty="0" smtClean="0"/>
              <a:t>DOING TO</a:t>
            </a:r>
            <a:endParaRPr lang="en-GB" sz="1200" b="1" dirty="0"/>
          </a:p>
        </p:txBody>
      </p:sp>
      <p:sp>
        <p:nvSpPr>
          <p:cNvPr id="11" name="TextBox 10"/>
          <p:cNvSpPr txBox="1"/>
          <p:nvPr/>
        </p:nvSpPr>
        <p:spPr>
          <a:xfrm rot="16200000">
            <a:off x="6393087" y="3166012"/>
            <a:ext cx="746493" cy="461665"/>
          </a:xfrm>
          <a:prstGeom prst="rect">
            <a:avLst/>
          </a:prstGeom>
          <a:noFill/>
        </p:spPr>
        <p:txBody>
          <a:bodyPr wrap="square" rtlCol="0">
            <a:spAutoFit/>
          </a:bodyPr>
          <a:lstStyle/>
          <a:p>
            <a:pPr algn="ctr"/>
            <a:r>
              <a:rPr lang="en-GB" sz="1200" b="1" dirty="0" smtClean="0"/>
              <a:t>DOING FOR</a:t>
            </a:r>
            <a:endParaRPr lang="en-GB" sz="1200" b="1" dirty="0"/>
          </a:p>
        </p:txBody>
      </p:sp>
      <p:sp>
        <p:nvSpPr>
          <p:cNvPr id="12" name="TextBox 11"/>
          <p:cNvSpPr txBox="1"/>
          <p:nvPr/>
        </p:nvSpPr>
        <p:spPr>
          <a:xfrm rot="16200000">
            <a:off x="6417399" y="2149792"/>
            <a:ext cx="769877" cy="461665"/>
          </a:xfrm>
          <a:prstGeom prst="rect">
            <a:avLst/>
          </a:prstGeom>
          <a:noFill/>
        </p:spPr>
        <p:txBody>
          <a:bodyPr wrap="square" rtlCol="0">
            <a:spAutoFit/>
          </a:bodyPr>
          <a:lstStyle/>
          <a:p>
            <a:pPr algn="ctr"/>
            <a:r>
              <a:rPr lang="en-GB" sz="1200" b="1" dirty="0" smtClean="0"/>
              <a:t>DOING WITH</a:t>
            </a:r>
            <a:endParaRPr lang="en-GB" sz="1200" b="1" dirty="0"/>
          </a:p>
        </p:txBody>
      </p:sp>
      <p:sp>
        <p:nvSpPr>
          <p:cNvPr id="13" name="Up Arrow 12"/>
          <p:cNvSpPr/>
          <p:nvPr/>
        </p:nvSpPr>
        <p:spPr>
          <a:xfrm>
            <a:off x="2375756" y="2046136"/>
            <a:ext cx="180020" cy="24788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924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7" y="1059582"/>
            <a:ext cx="8229600" cy="1131094"/>
          </a:xfrm>
        </p:spPr>
        <p:txBody>
          <a:bodyPr>
            <a:normAutofit/>
          </a:bodyPr>
          <a:lstStyle/>
          <a:p>
            <a:pPr algn="l">
              <a:defRPr/>
            </a:pPr>
            <a:r>
              <a:rPr lang="en-US" sz="1200" b="1" dirty="0" smtClean="0">
                <a:solidFill>
                  <a:srgbClr val="990099"/>
                </a:solidFill>
                <a:latin typeface="Calibri" pitchFamily="34" charset="0"/>
              </a:rPr>
              <a:t>Organizational Response to wellbeing, resilience and resourcefulness </a:t>
            </a:r>
            <a:r>
              <a:rPr lang="en-US" sz="1800" b="1" dirty="0" smtClean="0">
                <a:solidFill>
                  <a:srgbClr val="990099"/>
                </a:solidFill>
                <a:latin typeface="Calibri" pitchFamily="34" charset="0"/>
              </a:rPr>
              <a:t/>
            </a:r>
            <a:br>
              <a:rPr lang="en-US" sz="1800" b="1" dirty="0" smtClean="0">
                <a:solidFill>
                  <a:srgbClr val="990099"/>
                </a:solidFill>
                <a:latin typeface="Calibri" pitchFamily="34" charset="0"/>
              </a:rPr>
            </a:br>
            <a:r>
              <a:rPr lang="en-US" sz="1800" dirty="0" smtClean="0"/>
              <a:t/>
            </a:r>
            <a:br>
              <a:rPr lang="en-US" sz="1800" dirty="0" smtClean="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2218446"/>
              </p:ext>
            </p:extLst>
          </p:nvPr>
        </p:nvGraphicFramePr>
        <p:xfrm>
          <a:off x="533400" y="8001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Rectangle 4"/>
          <p:cNvSpPr>
            <a:spLocks noChangeArrowheads="1"/>
          </p:cNvSpPr>
          <p:nvPr/>
        </p:nvSpPr>
        <p:spPr bwMode="auto">
          <a:xfrm>
            <a:off x="762001" y="4351735"/>
            <a:ext cx="15440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9pPr>
          </a:lstStyle>
          <a:p>
            <a:pPr eaLnBrk="1" hangingPunct="1">
              <a:spcBef>
                <a:spcPct val="0"/>
              </a:spcBef>
              <a:buSzTx/>
              <a:buFontTx/>
              <a:buNone/>
            </a:pPr>
            <a:r>
              <a:rPr lang="en-US" altLang="en-US" sz="800" b="1" dirty="0"/>
              <a:t>(Cole-King &amp; Peake-Jones 2015) </a:t>
            </a:r>
            <a:endParaRPr lang="en-US" altLang="en-US" sz="800" dirty="0"/>
          </a:p>
        </p:txBody>
      </p:sp>
    </p:spTree>
    <p:extLst>
      <p:ext uri="{BB962C8B-B14F-4D97-AF65-F5344CB8AC3E}">
        <p14:creationId xmlns:p14="http://schemas.microsoft.com/office/powerpoint/2010/main" val="33417657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14473497"/>
              </p:ext>
            </p:extLst>
          </p:nvPr>
        </p:nvGraphicFramePr>
        <p:xfrm>
          <a:off x="1524000" y="800100"/>
          <a:ext cx="6324600" cy="321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Rectangle 2"/>
          <p:cNvSpPr>
            <a:spLocks noChangeArrowheads="1"/>
          </p:cNvSpPr>
          <p:nvPr/>
        </p:nvSpPr>
        <p:spPr bwMode="auto">
          <a:xfrm>
            <a:off x="276225" y="1145292"/>
            <a:ext cx="88677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spcBef>
                <a:spcPts val="700"/>
              </a:spcBef>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ts val="700"/>
              </a:spcBef>
              <a:spcAft>
                <a:spcPct val="0"/>
              </a:spcAft>
              <a:buSzPct val="100000"/>
              <a:buFont typeface="Arial" pitchFamily="34" charset="0"/>
              <a:buChar char="»"/>
              <a:defRPr sz="3200">
                <a:solidFill>
                  <a:schemeClr val="tx1"/>
                </a:solidFill>
                <a:latin typeface="Calibri" pitchFamily="34" charset="0"/>
                <a:ea typeface="Calibri" pitchFamily="34" charset="0"/>
                <a:cs typeface="Calibri" pitchFamily="34" charset="0"/>
                <a:sym typeface="Calibri" pitchFamily="34" charset="0"/>
              </a:defRPr>
            </a:lvl9pPr>
          </a:lstStyle>
          <a:p>
            <a:pPr eaLnBrk="1" hangingPunct="1">
              <a:spcBef>
                <a:spcPct val="0"/>
              </a:spcBef>
              <a:buSzTx/>
              <a:buFontTx/>
              <a:buNone/>
            </a:pPr>
            <a:r>
              <a:rPr lang="en-US" altLang="en-US" sz="1200" b="1" dirty="0" smtClean="0">
                <a:solidFill>
                  <a:srgbClr val="912791"/>
                </a:solidFill>
              </a:rPr>
              <a:t>Organizational </a:t>
            </a:r>
            <a:r>
              <a:rPr lang="en-US" altLang="en-US" sz="1200" b="1" dirty="0">
                <a:solidFill>
                  <a:srgbClr val="912791"/>
                </a:solidFill>
              </a:rPr>
              <a:t>Response to Suicide</a:t>
            </a:r>
          </a:p>
          <a:p>
            <a:pPr eaLnBrk="1" hangingPunct="1">
              <a:spcBef>
                <a:spcPct val="0"/>
              </a:spcBef>
              <a:buSzTx/>
              <a:buFontTx/>
              <a:buNone/>
            </a:pPr>
            <a:endParaRPr lang="en-US" altLang="en-US" sz="1100" b="1" dirty="0">
              <a:solidFill>
                <a:srgbClr val="912791"/>
              </a:solidFill>
            </a:endParaRPr>
          </a:p>
          <a:p>
            <a:pPr eaLnBrk="1" hangingPunct="1">
              <a:spcBef>
                <a:spcPct val="0"/>
              </a:spcBef>
              <a:buSzTx/>
              <a:buFontTx/>
              <a:buNone/>
            </a:pPr>
            <a:r>
              <a:rPr lang="en-US" altLang="en-US" sz="1200" b="1" dirty="0">
                <a:solidFill>
                  <a:srgbClr val="912791"/>
                </a:solidFill>
              </a:rPr>
              <a:t>(Cole-King 2015) </a:t>
            </a:r>
            <a:endParaRPr lang="en-US" altLang="en-US" sz="1200" dirty="0">
              <a:solidFill>
                <a:srgbClr val="912791"/>
              </a:solidFill>
            </a:endParaRPr>
          </a:p>
        </p:txBody>
      </p:sp>
    </p:spTree>
    <p:extLst>
      <p:ext uri="{BB962C8B-B14F-4D97-AF65-F5344CB8AC3E}">
        <p14:creationId xmlns:p14="http://schemas.microsoft.com/office/powerpoint/2010/main" val="5836459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1 in 4 mental health"/>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1 in 4 mental heal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63638"/>
            <a:ext cx="28575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ce harry mental healt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18938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mens mental health its not a sign of weakness">
            <a:hlinkClick r:id="rId7"/>
          </p:cNvPr>
          <p:cNvSpPr>
            <a:spLocks noChangeAspect="1" noChangeArrowheads="1"/>
          </p:cNvSpPr>
          <p:nvPr/>
        </p:nvSpPr>
        <p:spPr bwMode="auto">
          <a:xfrm>
            <a:off x="117475" y="-1608138"/>
            <a:ext cx="21145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Image result for mens mental health its not a sign of weakness">
            <a:hlinkClick r:id="rId7"/>
          </p:cNvPr>
          <p:cNvSpPr>
            <a:spLocks noChangeAspect="1" noChangeArrowheads="1"/>
          </p:cNvSpPr>
          <p:nvPr/>
        </p:nvSpPr>
        <p:spPr bwMode="auto">
          <a:xfrm>
            <a:off x="269875" y="-1455738"/>
            <a:ext cx="21145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mens mental health its not a sign of weaknes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2" y="1563638"/>
            <a:ext cx="1580516" cy="251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07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uow2">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uow2">
      <a:majorFont>
        <a:latin typeface="Rockwel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34635</TotalTime>
  <Words>1199</Words>
  <Application>Microsoft Office PowerPoint</Application>
  <PresentationFormat>On-screen Show (16:9)</PresentationFormat>
  <Paragraphs>130</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uow2</vt:lpstr>
      <vt:lpstr>PowerPoint Presentation</vt:lpstr>
      <vt:lpstr>PowerPoint Presentation</vt:lpstr>
      <vt:lpstr>PowerPoint Presentation</vt:lpstr>
      <vt:lpstr>PowerPoint Presentation</vt:lpstr>
      <vt:lpstr>PowerPoint Presentation</vt:lpstr>
      <vt:lpstr>Ladder of participation</vt:lpstr>
      <vt:lpstr>Organizational Response to wellbeing, resilience and resourcefulness   </vt:lpstr>
      <vt:lpstr>PowerPoint Presentation</vt:lpstr>
      <vt:lpstr>PowerPoint Presentation</vt:lpstr>
      <vt:lpstr>   “I’ve got one of yours here.”</vt:lpstr>
      <vt:lpstr>PowerPoint Presentation</vt:lpstr>
      <vt:lpstr>Identification of suicide risk</vt:lpstr>
      <vt:lpstr> Risk Mitigation</vt:lpstr>
      <vt:lpstr>PowerPoint Presentation</vt:lpstr>
      <vt:lpstr>PowerPoint Presentation</vt:lpstr>
      <vt:lpstr>PowerPoint Presentation</vt:lpstr>
      <vt:lpstr>PowerPoint Presentation</vt:lpstr>
      <vt:lpstr>PowerPoint Presentation</vt:lpstr>
      <vt:lpstr>Connecting with People Safety Plan </vt:lpstr>
      <vt:lpstr>PowerPoint Presentation</vt:lpstr>
      <vt:lpstr>PowerPoint Presentation</vt:lpstr>
    </vt:vector>
  </TitlesOfParts>
  <Company>University of Wolverhampton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in8055</dc:creator>
  <cp:lastModifiedBy>Clare Dickens </cp:lastModifiedBy>
  <cp:revision>576</cp:revision>
  <cp:lastPrinted>2017-09-25T15:43:48Z</cp:lastPrinted>
  <dcterms:created xsi:type="dcterms:W3CDTF">2009-12-02T13:43:23Z</dcterms:created>
  <dcterms:modified xsi:type="dcterms:W3CDTF">2021-03-17T13:50:43Z</dcterms:modified>
</cp:coreProperties>
</file>