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256" r:id="rId3"/>
    <p:sldId id="311" r:id="rId4"/>
    <p:sldId id="312" r:id="rId5"/>
    <p:sldId id="314" r:id="rId6"/>
    <p:sldId id="317" r:id="rId7"/>
    <p:sldId id="319" r:id="rId8"/>
    <p:sldId id="310" r:id="rId9"/>
  </p:sldIdLst>
  <p:sldSz cx="9144000" cy="5143500" type="screen16x9"/>
  <p:notesSz cx="666273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99"/>
    <a:srgbClr val="200029"/>
    <a:srgbClr val="1A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7" autoAdjust="0"/>
    <p:restoredTop sz="84354" autoAdjust="0"/>
  </p:normalViewPr>
  <p:slideViewPr>
    <p:cSldViewPr>
      <p:cViewPr varScale="1">
        <p:scale>
          <a:sx n="77" d="100"/>
          <a:sy n="77" d="100"/>
        </p:scale>
        <p:origin x="56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406" y="-90"/>
      </p:cViewPr>
      <p:guideLst>
        <p:guide orient="horz" pos="3126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FF9B02-B511-41B7-B86E-BB5F034020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5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91629A-89CF-4C2C-9865-CC6C32D54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7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2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9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0B106-CA7A-462B-9E3C-E754271A2A10}" type="slidenum">
              <a:rPr lang="en-GB" smtClean="0"/>
              <a:pPr eaLnBrk="1" hangingPunct="1"/>
              <a:t>8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5112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9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4686"/>
            <a:ext cx="7772400" cy="110251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01516"/>
            <a:ext cx="6400800" cy="131445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8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8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91" y="742951"/>
            <a:ext cx="2105025" cy="4096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742951"/>
            <a:ext cx="6167438" cy="4096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5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73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1455736"/>
            <a:ext cx="8424863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2139181"/>
            <a:ext cx="4135438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91" y="2139181"/>
            <a:ext cx="4137025" cy="3240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7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543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07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0612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20807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60612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8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4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0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196154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15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067694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3597"/>
            <a:ext cx="5486400" cy="23420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5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1355128"/>
            <a:ext cx="84248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2211189"/>
            <a:ext cx="8424863" cy="324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ockwell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sfund.org.uk/publications/social-care-360/workforce-and-carers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digital.nhs.uk/data-and-information/publications/statistical/nhs-workforce-statistics/august-20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s.gov.uk/employmentandlabourmarket/peopleinwork/employmentandemployeetypes/bulletins/jobsandvacanciesintheuk/november2019" TargetMode="External"/><Relationship Id="rId5" Type="http://schemas.openxmlformats.org/officeDocument/2006/relationships/hyperlink" Target="https://www.skillsforcare.org.uk/adult-social-care-workforce-data/Workforce-intelligence/publications/The-state-of-the-adult-social-care-sector-and-workforce-in-England.aspx" TargetMode="External"/><Relationship Id="rId4" Type="http://schemas.openxmlformats.org/officeDocument/2006/relationships/hyperlink" Target="https://www.skillsforcare.org.uk/adult-social-care-workforce-data/Workforce-intelligence/documents/Size-of-the-adult-social-care-sector/Size-and-Structure-2019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age@wlv.ac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987574"/>
            <a:ext cx="8424863" cy="857250"/>
          </a:xfrm>
        </p:spPr>
        <p:txBody>
          <a:bodyPr/>
          <a:lstStyle/>
          <a:p>
            <a:r>
              <a:rPr lang="en-GB" dirty="0" smtClean="0"/>
              <a:t>Before we get started…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1707654"/>
            <a:ext cx="8275597" cy="3240087"/>
          </a:xfrm>
        </p:spPr>
      </p:pic>
    </p:spTree>
    <p:extLst>
      <p:ext uri="{BB962C8B-B14F-4D97-AF65-F5344CB8AC3E}">
        <p14:creationId xmlns:p14="http://schemas.microsoft.com/office/powerpoint/2010/main" val="3728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128" y="1851670"/>
            <a:ext cx="7772400" cy="1102519"/>
          </a:xfrm>
        </p:spPr>
        <p:txBody>
          <a:bodyPr/>
          <a:lstStyle/>
          <a:p>
            <a:pPr eaLnBrk="1" hangingPunct="1"/>
            <a:r>
              <a:rPr lang="en-GB" dirty="0"/>
              <a:t>Welcome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Health, Care and Community</a:t>
            </a:r>
          </a:p>
          <a:p>
            <a:pPr eaLnBrk="1" hangingPunct="1"/>
            <a:r>
              <a:rPr lang="en-GB" dirty="0"/>
              <a:t>How can we help?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83518"/>
            <a:ext cx="2923431" cy="49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845"/>
            <a:ext cx="8424863" cy="582809"/>
          </a:xfrm>
        </p:spPr>
        <p:txBody>
          <a:bodyPr/>
          <a:lstStyle/>
          <a:p>
            <a:pPr algn="ctr"/>
            <a:r>
              <a:rPr lang="en-US" dirty="0"/>
              <a:t>Picture of the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707655"/>
            <a:ext cx="8424863" cy="3744416"/>
          </a:xfrm>
        </p:spPr>
        <p:txBody>
          <a:bodyPr/>
          <a:lstStyle/>
          <a:p>
            <a:r>
              <a:rPr lang="en-GB" sz="1800" dirty="0"/>
              <a:t>Around </a:t>
            </a:r>
            <a:r>
              <a:rPr lang="en-GB" sz="1800" u="sng" dirty="0">
                <a:hlinkClick r:id="rId2"/>
              </a:rPr>
              <a:t>1.2 million full-time equivalent (FTE) staff</a:t>
            </a:r>
            <a:r>
              <a:rPr lang="en-GB" sz="1800" dirty="0"/>
              <a:t> work in the NHS</a:t>
            </a:r>
          </a:p>
          <a:p>
            <a:r>
              <a:rPr lang="en-GB" sz="1800" u="sng" dirty="0">
                <a:hlinkClick r:id="rId3"/>
              </a:rPr>
              <a:t>1.1 million</a:t>
            </a:r>
            <a:r>
              <a:rPr lang="en-GB" sz="1800" dirty="0"/>
              <a:t> work in adult social care. </a:t>
            </a:r>
          </a:p>
          <a:p>
            <a:r>
              <a:rPr lang="en-GB" sz="1800" dirty="0"/>
              <a:t>Around </a:t>
            </a:r>
            <a:r>
              <a:rPr lang="en-GB" sz="1800" u="sng" dirty="0">
                <a:hlinkClick r:id="rId4"/>
              </a:rPr>
              <a:t>78% of social care jobs</a:t>
            </a:r>
            <a:r>
              <a:rPr lang="en-GB" sz="1800" dirty="0"/>
              <a:t> are in the independent sector. </a:t>
            </a:r>
          </a:p>
          <a:p>
            <a:r>
              <a:rPr lang="en-GB" sz="1800" dirty="0"/>
              <a:t>Providers across NHS England are reporting a shortage of over 100,000 FTE staff. </a:t>
            </a:r>
          </a:p>
          <a:p>
            <a:r>
              <a:rPr lang="en-GB" sz="1800" dirty="0"/>
              <a:t>Adult social care has an estimated </a:t>
            </a:r>
            <a:r>
              <a:rPr lang="en-GB" sz="1800" u="sng" dirty="0">
                <a:hlinkClick r:id="rId5"/>
              </a:rPr>
              <a:t>122,000 FTE vacancies</a:t>
            </a:r>
            <a:r>
              <a:rPr lang="en-GB" sz="1800" dirty="0"/>
              <a:t>. </a:t>
            </a:r>
          </a:p>
          <a:p>
            <a:r>
              <a:rPr lang="en-GB" sz="1800" dirty="0"/>
              <a:t>This equates to a vacancy rate of around 8% for both the NHS and adult social care, compared with a vacancy rate of </a:t>
            </a:r>
            <a:r>
              <a:rPr lang="en-GB" sz="1800" u="sng" dirty="0">
                <a:hlinkClick r:id="rId6"/>
              </a:rPr>
              <a:t>under 3% for jobs across the UK economy</a:t>
            </a:r>
            <a:r>
              <a:rPr lang="en-GB" sz="1800" dirty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428746"/>
            <a:ext cx="2943593" cy="4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5992"/>
            <a:ext cx="8424863" cy="857250"/>
          </a:xfrm>
        </p:spPr>
        <p:txBody>
          <a:bodyPr/>
          <a:lstStyle/>
          <a:p>
            <a:r>
              <a:rPr lang="en-US" dirty="0"/>
              <a:t>So how can we help?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8746"/>
            <a:ext cx="2943593" cy="498351"/>
          </a:xfrm>
          <a:prstGeom prst="rect">
            <a:avLst/>
          </a:prstGeom>
        </p:spPr>
      </p:pic>
      <p:pic>
        <p:nvPicPr>
          <p:cNvPr id="1026" name="Picture 2" descr="The ingredients of a true partnershi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40" y="2182137"/>
            <a:ext cx="3777981" cy="251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964651"/>
            <a:ext cx="39604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Partnership </a:t>
            </a:r>
            <a:r>
              <a:rPr lang="en-GB" sz="2800" dirty="0" smtClean="0"/>
              <a:t>working</a:t>
            </a:r>
          </a:p>
          <a:p>
            <a:r>
              <a:rPr lang="en-GB" sz="2800" dirty="0" smtClean="0"/>
              <a:t>Place-based learning</a:t>
            </a:r>
            <a:endParaRPr lang="en-GB" sz="2800" dirty="0"/>
          </a:p>
          <a:p>
            <a:r>
              <a:rPr lang="en-GB" sz="2800" dirty="0"/>
              <a:t>Clear progression routes</a:t>
            </a:r>
          </a:p>
          <a:p>
            <a:r>
              <a:rPr lang="en-GB" sz="2800" dirty="0"/>
              <a:t>New talent </a:t>
            </a:r>
            <a:r>
              <a:rPr lang="en-GB" sz="2800" dirty="0" smtClean="0"/>
              <a:t>attraction &amp; talent </a:t>
            </a:r>
            <a:r>
              <a:rPr lang="en-GB" sz="2800" dirty="0"/>
              <a:t>retention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19843"/>
            <a:ext cx="8424863" cy="857250"/>
          </a:xfrm>
        </p:spPr>
        <p:txBody>
          <a:bodyPr/>
          <a:lstStyle/>
          <a:p>
            <a:r>
              <a:rPr lang="en-US" dirty="0"/>
              <a:t>Working with us….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41" y="1635646"/>
            <a:ext cx="8424863" cy="3240881"/>
          </a:xfrm>
        </p:spPr>
        <p:txBody>
          <a:bodyPr/>
          <a:lstStyle/>
          <a:p>
            <a:r>
              <a:rPr lang="en-US" sz="2800" dirty="0" smtClean="0"/>
              <a:t>Placements</a:t>
            </a:r>
            <a:endParaRPr lang="en-US" sz="2800" dirty="0"/>
          </a:p>
          <a:p>
            <a:r>
              <a:rPr lang="en-US" sz="2800" dirty="0"/>
              <a:t>Industry Talks</a:t>
            </a:r>
          </a:p>
          <a:p>
            <a:r>
              <a:rPr lang="en-US" sz="2800" dirty="0" smtClean="0"/>
              <a:t>Vacancy advertising/recruitment</a:t>
            </a:r>
            <a:endParaRPr lang="en-US" sz="2800" dirty="0"/>
          </a:p>
          <a:p>
            <a:r>
              <a:rPr lang="en-US" sz="2800" dirty="0" smtClean="0"/>
              <a:t>Curriculum &amp; skills </a:t>
            </a:r>
            <a:r>
              <a:rPr lang="en-US" sz="2800" dirty="0"/>
              <a:t>planning</a:t>
            </a:r>
          </a:p>
          <a:p>
            <a:r>
              <a:rPr lang="en-US" sz="2800" dirty="0"/>
              <a:t>Workforce </a:t>
            </a:r>
            <a:r>
              <a:rPr lang="en-US" sz="2800" dirty="0" smtClean="0"/>
              <a:t>development (CPD)</a:t>
            </a:r>
            <a:endParaRPr lang="en-US" sz="2800" dirty="0"/>
          </a:p>
          <a:p>
            <a:r>
              <a:rPr lang="en-US" sz="2800" dirty="0"/>
              <a:t>Systems and </a:t>
            </a:r>
            <a:r>
              <a:rPr lang="en-US" sz="2800" dirty="0" smtClean="0"/>
              <a:t>Innovations (R&amp;I)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8746"/>
            <a:ext cx="2943593" cy="4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8746"/>
            <a:ext cx="2943593" cy="498351"/>
          </a:xfrm>
          <a:prstGeom prst="rect">
            <a:avLst/>
          </a:prstGeom>
        </p:spPr>
      </p:pic>
      <p:pic>
        <p:nvPicPr>
          <p:cNvPr id="1026" name="Picture 2" descr="Have your say | Fylde Coast Clinical Commissioning Grou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598"/>
            <a:ext cx="6336704" cy="37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28746"/>
            <a:ext cx="2943593" cy="49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3598"/>
            <a:ext cx="6912768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4000379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hlinkClick r:id="rId4"/>
              </a:rPr>
              <a:t>Engage@wlv.ac.uk</a:t>
            </a:r>
            <a:endParaRPr lang="en-GB" sz="3200" dirty="0" smtClean="0"/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243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w2">
  <a:themeElements>
    <a:clrScheme name="uo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WLV Branding -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o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o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uow2</Template>
  <TotalTime>5288</TotalTime>
  <Words>166</Words>
  <Application>Microsoft Office PowerPoint</Application>
  <PresentationFormat>On-screen Show (16:9)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</vt:lpstr>
      <vt:lpstr>Rockwell</vt:lpstr>
      <vt:lpstr>uow2</vt:lpstr>
      <vt:lpstr>Before we get started…</vt:lpstr>
      <vt:lpstr>Welcome</vt:lpstr>
      <vt:lpstr>Picture of the sector</vt:lpstr>
      <vt:lpstr>So how can we help? </vt:lpstr>
      <vt:lpstr>Working with us….</vt:lpstr>
      <vt:lpstr>PowerPoint Presentation</vt:lpstr>
      <vt:lpstr>PowerPoint Presentation</vt:lpstr>
      <vt:lpstr>PowerPoint Presentation</vt:lpstr>
    </vt:vector>
  </TitlesOfParts>
  <Company>University of Wolverhampton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in8055</dc:creator>
  <cp:lastModifiedBy>Blakey, Christina</cp:lastModifiedBy>
  <cp:revision>324</cp:revision>
  <cp:lastPrinted>2011-10-07T14:31:02Z</cp:lastPrinted>
  <dcterms:created xsi:type="dcterms:W3CDTF">2009-12-02T13:43:23Z</dcterms:created>
  <dcterms:modified xsi:type="dcterms:W3CDTF">2021-03-03T10:01:34Z</dcterms:modified>
</cp:coreProperties>
</file>