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54" r:id="rId2"/>
    <p:sldId id="349" r:id="rId3"/>
    <p:sldId id="355" r:id="rId4"/>
    <p:sldId id="356" r:id="rId5"/>
    <p:sldId id="357" r:id="rId6"/>
    <p:sldId id="358" r:id="rId7"/>
    <p:sldId id="360" r:id="rId8"/>
    <p:sldId id="361" r:id="rId9"/>
    <p:sldId id="362" r:id="rId10"/>
    <p:sldId id="363" r:id="rId11"/>
    <p:sldId id="364" r:id="rId12"/>
    <p:sldId id="365" r:id="rId13"/>
    <p:sldId id="366" r:id="rId14"/>
    <p:sldId id="367" r:id="rId15"/>
    <p:sldId id="369" r:id="rId16"/>
    <p:sldId id="368" r:id="rId17"/>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098">
          <p15:clr>
            <a:srgbClr val="A4A3A4"/>
          </p15:clr>
        </p15:guide>
        <p15:guide id="3"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814"/>
    <a:srgbClr val="FACB18"/>
    <a:srgbClr val="660066"/>
    <a:srgbClr val="CC0099"/>
    <a:srgbClr val="200029"/>
    <a:srgbClr val="1A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07" autoAdjust="0"/>
    <p:restoredTop sz="79342" autoAdjust="0"/>
  </p:normalViewPr>
  <p:slideViewPr>
    <p:cSldViewPr>
      <p:cViewPr varScale="1">
        <p:scale>
          <a:sx n="65" d="100"/>
          <a:sy n="65" d="100"/>
        </p:scale>
        <p:origin x="1454"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406" y="-90"/>
      </p:cViewPr>
      <p:guideLst>
        <p:guide orient="horz" pos="3126"/>
        <p:guide pos="209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294614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6083" name="Rectangle 3"/>
          <p:cNvSpPr>
            <a:spLocks noGrp="1" noChangeArrowheads="1"/>
          </p:cNvSpPr>
          <p:nvPr>
            <p:ph type="dt" sz="quarter" idx="1"/>
          </p:nvPr>
        </p:nvSpPr>
        <p:spPr bwMode="auto">
          <a:xfrm>
            <a:off x="3849911" y="0"/>
            <a:ext cx="2946144"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46084" name="Rectangle 4"/>
          <p:cNvSpPr>
            <a:spLocks noGrp="1" noChangeArrowheads="1"/>
          </p:cNvSpPr>
          <p:nvPr>
            <p:ph type="ftr" sz="quarter" idx="2"/>
          </p:nvPr>
        </p:nvSpPr>
        <p:spPr bwMode="auto">
          <a:xfrm>
            <a:off x="1" y="9428164"/>
            <a:ext cx="294614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6085" name="Rectangle 5"/>
          <p:cNvSpPr>
            <a:spLocks noGrp="1" noChangeArrowheads="1"/>
          </p:cNvSpPr>
          <p:nvPr>
            <p:ph type="sldNum" sz="quarter" idx="3"/>
          </p:nvPr>
        </p:nvSpPr>
        <p:spPr bwMode="auto">
          <a:xfrm>
            <a:off x="3849911" y="9428164"/>
            <a:ext cx="2946144"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3DFF9B02-B511-41B7-B86E-BB5F03402011}" type="slidenum">
              <a:rPr lang="en-GB"/>
              <a:pPr>
                <a:defRPr/>
              </a:pPr>
              <a:t>‹#›</a:t>
            </a:fld>
            <a:endParaRPr lang="en-GB"/>
          </a:p>
        </p:txBody>
      </p:sp>
    </p:spTree>
    <p:extLst>
      <p:ext uri="{BB962C8B-B14F-4D97-AF65-F5344CB8AC3E}">
        <p14:creationId xmlns:p14="http://schemas.microsoft.com/office/powerpoint/2010/main" val="200005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294614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03" name="Rectangle 3"/>
          <p:cNvSpPr>
            <a:spLocks noGrp="1" noChangeArrowheads="1"/>
          </p:cNvSpPr>
          <p:nvPr>
            <p:ph type="dt" idx="1"/>
          </p:nvPr>
        </p:nvSpPr>
        <p:spPr bwMode="auto">
          <a:xfrm>
            <a:off x="3849911" y="0"/>
            <a:ext cx="2946144"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0254" y="4714876"/>
            <a:ext cx="5437168"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06" name="Rectangle 6"/>
          <p:cNvSpPr>
            <a:spLocks noGrp="1" noChangeArrowheads="1"/>
          </p:cNvSpPr>
          <p:nvPr>
            <p:ph type="ftr" sz="quarter" idx="4"/>
          </p:nvPr>
        </p:nvSpPr>
        <p:spPr bwMode="auto">
          <a:xfrm>
            <a:off x="1" y="9428164"/>
            <a:ext cx="294614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07" name="Rectangle 7"/>
          <p:cNvSpPr>
            <a:spLocks noGrp="1" noChangeArrowheads="1"/>
          </p:cNvSpPr>
          <p:nvPr>
            <p:ph type="sldNum" sz="quarter" idx="5"/>
          </p:nvPr>
        </p:nvSpPr>
        <p:spPr bwMode="auto">
          <a:xfrm>
            <a:off x="3849911" y="9428164"/>
            <a:ext cx="2946144"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8C91629A-89CF-4C2C-9865-CC6C32D5498C}" type="slidenum">
              <a:rPr lang="en-GB"/>
              <a:pPr>
                <a:defRPr/>
              </a:pPr>
              <a:t>‹#›</a:t>
            </a:fld>
            <a:endParaRPr lang="en-GB"/>
          </a:p>
        </p:txBody>
      </p:sp>
    </p:spTree>
    <p:extLst>
      <p:ext uri="{BB962C8B-B14F-4D97-AF65-F5344CB8AC3E}">
        <p14:creationId xmlns:p14="http://schemas.microsoft.com/office/powerpoint/2010/main" val="407887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00B106-CA7A-462B-9E3C-E754271A2A10}" type="slidenum">
              <a:rPr lang="en-GB" smtClean="0"/>
              <a:pPr eaLnBrk="1" hangingPunct="1"/>
              <a:t>1</a:t>
            </a:fld>
            <a:endParaRPr lang="en-GB"/>
          </a:p>
        </p:txBody>
      </p:sp>
      <p:sp>
        <p:nvSpPr>
          <p:cNvPr id="15363" name="Rectangle 2"/>
          <p:cNvSpPr>
            <a:spLocks noGrp="1" noRot="1" noChangeAspect="1" noChangeArrowheads="1" noTextEdit="1"/>
          </p:cNvSpPr>
          <p:nvPr>
            <p:ph type="sldImg"/>
          </p:nvPr>
        </p:nvSpPr>
        <p:spPr>
          <a:xfrm>
            <a:off x="917575" y="744538"/>
            <a:ext cx="4962525" cy="3722687"/>
          </a:xfrm>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1016891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Applewhite S R, Kao D and Pritzker S (2017) Educator and practitioner views of professional competencies for macro social work practice. International Social Work: Sage Publishing. Available online: www.journals.sagepub.com/doi/ abs/10.1177/002087281770270</a:t>
            </a:r>
          </a:p>
          <a:p>
            <a:pPr lvl="0"/>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Aspects of ‘doing’: supervision </a:t>
            </a:r>
          </a:p>
          <a:p>
            <a:pPr lvl="0"/>
            <a:r>
              <a:rPr lang="en-GB" sz="1200" kern="1200" dirty="0" smtClean="0">
                <a:solidFill>
                  <a:schemeClr val="tx1"/>
                </a:solidFill>
                <a:effectLst/>
                <a:latin typeface="Arial" charset="0"/>
                <a:ea typeface="+mn-ea"/>
                <a:cs typeface="+mn-cs"/>
              </a:rPr>
              <a:t> </a:t>
            </a:r>
          </a:p>
          <a:p>
            <a:pPr lvl="0"/>
            <a:r>
              <a:rPr lang="en-GB" sz="1200" kern="1200" dirty="0" smtClean="0">
                <a:solidFill>
                  <a:schemeClr val="tx1"/>
                </a:solidFill>
                <a:effectLst/>
                <a:latin typeface="Arial" charset="0"/>
                <a:ea typeface="+mn-ea"/>
                <a:cs typeface="+mn-cs"/>
              </a:rPr>
              <a:t> &gt; workload allocation and time management </a:t>
            </a:r>
          </a:p>
          <a:p>
            <a:pPr lvl="0"/>
            <a:r>
              <a:rPr lang="en-GB" sz="1200" kern="1200" dirty="0" smtClean="0">
                <a:solidFill>
                  <a:schemeClr val="tx1"/>
                </a:solidFill>
                <a:effectLst/>
                <a:latin typeface="Arial" charset="0"/>
                <a:ea typeface="+mn-ea"/>
                <a:cs typeface="+mn-cs"/>
              </a:rPr>
              <a:t> &gt; human resource management and development </a:t>
            </a:r>
          </a:p>
          <a:p>
            <a:pPr lvl="0"/>
            <a:r>
              <a:rPr lang="en-GB" sz="1200" kern="1200" dirty="0" smtClean="0">
                <a:solidFill>
                  <a:schemeClr val="tx1"/>
                </a:solidFill>
                <a:effectLst/>
                <a:latin typeface="Arial" charset="0"/>
                <a:ea typeface="+mn-ea"/>
                <a:cs typeface="+mn-cs"/>
              </a:rPr>
              <a:t> &gt; communication and interpersonal relationships </a:t>
            </a:r>
          </a:p>
          <a:p>
            <a:pPr lvl="0"/>
            <a:r>
              <a:rPr lang="en-GB" sz="1200" kern="1200" dirty="0" smtClean="0">
                <a:solidFill>
                  <a:schemeClr val="tx1"/>
                </a:solidFill>
                <a:effectLst/>
                <a:latin typeface="Arial" charset="0"/>
                <a:ea typeface="+mn-ea"/>
                <a:cs typeface="+mn-cs"/>
              </a:rPr>
              <a:t> &gt; financial development and management </a:t>
            </a:r>
          </a:p>
          <a:p>
            <a:pPr lvl="0"/>
            <a:r>
              <a:rPr lang="en-GB" sz="1200" kern="1200" dirty="0" smtClean="0">
                <a:solidFill>
                  <a:schemeClr val="tx1"/>
                </a:solidFill>
                <a:effectLst/>
                <a:latin typeface="Arial" charset="0"/>
                <a:ea typeface="+mn-ea"/>
                <a:cs typeface="+mn-cs"/>
              </a:rPr>
              <a:t> &gt; culturally responsive management practices</a:t>
            </a:r>
          </a:p>
          <a:p>
            <a:pPr lvl="0"/>
            <a:r>
              <a:rPr lang="en-GB" sz="1200" kern="1200" dirty="0" smtClean="0">
                <a:solidFill>
                  <a:schemeClr val="tx1"/>
                </a:solidFill>
                <a:effectLst/>
                <a:latin typeface="Arial" charset="0"/>
                <a:ea typeface="+mn-ea"/>
                <a:cs typeface="+mn-cs"/>
              </a:rPr>
              <a:t> &gt; policy analysis </a:t>
            </a:r>
          </a:p>
          <a:p>
            <a:pPr lvl="0"/>
            <a:r>
              <a:rPr lang="en-GB" sz="1200" kern="1200" dirty="0" smtClean="0">
                <a:solidFill>
                  <a:schemeClr val="tx1"/>
                </a:solidFill>
                <a:effectLst/>
                <a:latin typeface="Arial" charset="0"/>
                <a:ea typeface="+mn-ea"/>
                <a:cs typeface="+mn-cs"/>
              </a:rPr>
              <a:t> &gt; problem solving </a:t>
            </a:r>
          </a:p>
          <a:p>
            <a:pPr lvl="0"/>
            <a:r>
              <a:rPr lang="en-GB" sz="1200" kern="1200" dirty="0" smtClean="0">
                <a:solidFill>
                  <a:schemeClr val="tx1"/>
                </a:solidFill>
                <a:effectLst/>
                <a:latin typeface="Arial" charset="0"/>
                <a:ea typeface="+mn-ea"/>
                <a:cs typeface="+mn-cs"/>
              </a:rPr>
              <a:t> &gt; prioritizing and planning</a:t>
            </a:r>
          </a:p>
          <a:p>
            <a:pPr lvl="0"/>
            <a:r>
              <a:rPr lang="en-GB" sz="1200" kern="1200" dirty="0" smtClean="0">
                <a:solidFill>
                  <a:schemeClr val="tx1"/>
                </a:solidFill>
                <a:effectLst/>
                <a:latin typeface="Arial" charset="0"/>
                <a:ea typeface="+mn-ea"/>
                <a:cs typeface="+mn-cs"/>
              </a:rPr>
              <a:t> &gt; experimentation with new ideas </a:t>
            </a:r>
          </a:p>
          <a:p>
            <a:pPr lvl="0"/>
            <a:r>
              <a:rPr lang="en-GB" sz="1200" kern="1200" dirty="0" smtClean="0">
                <a:solidFill>
                  <a:schemeClr val="tx1"/>
                </a:solidFill>
                <a:effectLst/>
                <a:latin typeface="Arial" charset="0"/>
                <a:ea typeface="+mn-ea"/>
                <a:cs typeface="+mn-cs"/>
              </a:rPr>
              <a:t> &gt; evaluation </a:t>
            </a:r>
          </a:p>
          <a:p>
            <a:pPr lvl="0"/>
            <a:r>
              <a:rPr lang="en-GB" sz="1200" kern="1200" dirty="0" smtClean="0">
                <a:solidFill>
                  <a:schemeClr val="tx1"/>
                </a:solidFill>
                <a:effectLst/>
                <a:latin typeface="Arial" charset="0"/>
                <a:ea typeface="+mn-ea"/>
                <a:cs typeface="+mn-cs"/>
              </a:rPr>
              <a:t> &gt; governance and ethics</a:t>
            </a:r>
          </a:p>
          <a:p>
            <a:pPr lvl="0"/>
            <a:r>
              <a:rPr lang="en-GB" sz="1200" kern="1200" dirty="0" smtClean="0">
                <a:solidFill>
                  <a:schemeClr val="tx1"/>
                </a:solidFill>
                <a:effectLst/>
                <a:latin typeface="Arial" charset="0"/>
                <a:ea typeface="+mn-ea"/>
                <a:cs typeface="+mn-cs"/>
              </a:rPr>
              <a:t> &gt; programme development and organizational management</a:t>
            </a:r>
          </a:p>
          <a:p>
            <a:pPr lvl="0"/>
            <a:r>
              <a:rPr lang="en-GB" sz="1200" kern="1200" dirty="0" smtClean="0">
                <a:solidFill>
                  <a:schemeClr val="tx1"/>
                </a:solidFill>
                <a:effectLst/>
                <a:latin typeface="Arial" charset="0"/>
                <a:ea typeface="+mn-ea"/>
                <a:cs typeface="+mn-cs"/>
              </a:rPr>
              <a:t> &gt; public / community relations</a:t>
            </a:r>
          </a:p>
          <a:p>
            <a:pPr lvl="0"/>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Aspects of ‘doing’: self-awareness </a:t>
            </a:r>
          </a:p>
          <a:p>
            <a:pPr lvl="0"/>
            <a:r>
              <a:rPr lang="en-GB" sz="1200" kern="1200" dirty="0" smtClean="0">
                <a:solidFill>
                  <a:schemeClr val="tx1"/>
                </a:solidFill>
                <a:effectLst/>
                <a:latin typeface="Arial" charset="0"/>
                <a:ea typeface="+mn-ea"/>
                <a:cs typeface="+mn-cs"/>
              </a:rPr>
              <a:t> &gt; compassion</a:t>
            </a:r>
          </a:p>
          <a:p>
            <a:pPr lvl="0"/>
            <a:r>
              <a:rPr lang="en-GB" sz="1200" kern="1200" dirty="0" smtClean="0">
                <a:solidFill>
                  <a:schemeClr val="tx1"/>
                </a:solidFill>
                <a:effectLst/>
                <a:latin typeface="Arial" charset="0"/>
                <a:ea typeface="+mn-ea"/>
                <a:cs typeface="+mn-cs"/>
              </a:rPr>
              <a:t> &gt; collaboration</a:t>
            </a:r>
          </a:p>
          <a:p>
            <a:pPr lvl="0"/>
            <a:r>
              <a:rPr lang="en-GB" sz="1200" kern="1200" dirty="0" smtClean="0">
                <a:solidFill>
                  <a:schemeClr val="tx1"/>
                </a:solidFill>
                <a:effectLst/>
                <a:latin typeface="Arial" charset="0"/>
                <a:ea typeface="+mn-ea"/>
                <a:cs typeface="+mn-cs"/>
              </a:rPr>
              <a:t> &gt; engagement and motivation</a:t>
            </a:r>
          </a:p>
          <a:p>
            <a:pPr lvl="0"/>
            <a:r>
              <a:rPr lang="en-GB" sz="1200" kern="1200" dirty="0" smtClean="0">
                <a:solidFill>
                  <a:schemeClr val="tx1"/>
                </a:solidFill>
                <a:effectLst/>
                <a:latin typeface="Arial" charset="0"/>
                <a:ea typeface="+mn-ea"/>
                <a:cs typeface="+mn-cs"/>
              </a:rPr>
              <a:t> &gt; empowerment</a:t>
            </a:r>
          </a:p>
          <a:p>
            <a:pPr lvl="0"/>
            <a:r>
              <a:rPr lang="en-GB" sz="1200" kern="1200" dirty="0" smtClean="0">
                <a:solidFill>
                  <a:schemeClr val="tx1"/>
                </a:solidFill>
                <a:effectLst/>
                <a:latin typeface="Arial" charset="0"/>
                <a:ea typeface="+mn-ea"/>
                <a:cs typeface="+mn-cs"/>
              </a:rPr>
              <a:t> &gt; support and enablement </a:t>
            </a:r>
          </a:p>
          <a:p>
            <a:pPr lvl="0"/>
            <a:r>
              <a:rPr lang="en-GB" sz="1200" kern="1200" dirty="0" smtClean="0">
                <a:solidFill>
                  <a:schemeClr val="tx1"/>
                </a:solidFill>
                <a:effectLst/>
                <a:latin typeface="Arial" charset="0"/>
                <a:ea typeface="+mn-ea"/>
                <a:cs typeface="+mn-cs"/>
              </a:rPr>
              <a:t> &gt; emotional intelligence </a:t>
            </a:r>
          </a:p>
          <a:p>
            <a:pPr lvl="0"/>
            <a:r>
              <a:rPr lang="en-GB" sz="1200" kern="1200" dirty="0" smtClean="0">
                <a:solidFill>
                  <a:schemeClr val="tx1"/>
                </a:solidFill>
                <a:effectLst/>
                <a:latin typeface="Arial" charset="0"/>
                <a:ea typeface="+mn-ea"/>
                <a:cs typeface="+mn-cs"/>
              </a:rPr>
              <a:t> &gt; fairness</a:t>
            </a:r>
          </a:p>
          <a:p>
            <a:pPr lvl="0"/>
            <a:r>
              <a:rPr lang="en-GB" sz="1200" kern="1200" dirty="0" smtClean="0">
                <a:solidFill>
                  <a:schemeClr val="tx1"/>
                </a:solidFill>
                <a:effectLst/>
                <a:latin typeface="Arial" charset="0"/>
                <a:ea typeface="+mn-ea"/>
                <a:cs typeface="+mn-cs"/>
              </a:rPr>
              <a:t> &gt; inspiration </a:t>
            </a:r>
          </a:p>
          <a:p>
            <a:pPr lvl="0"/>
            <a:r>
              <a:rPr lang="en-GB" sz="1200" kern="1200" dirty="0" smtClean="0">
                <a:solidFill>
                  <a:schemeClr val="tx1"/>
                </a:solidFill>
                <a:effectLst/>
                <a:latin typeface="Arial" charset="0"/>
                <a:ea typeface="+mn-ea"/>
                <a:cs typeface="+mn-cs"/>
              </a:rPr>
              <a:t> &gt; a commitment to ensuring learning, innovation and quality improvement for all staff.</a:t>
            </a: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10</a:t>
            </a:fld>
            <a:endParaRPr lang="en-GB"/>
          </a:p>
        </p:txBody>
      </p:sp>
    </p:spTree>
    <p:extLst>
      <p:ext uri="{BB962C8B-B14F-4D97-AF65-F5344CB8AC3E}">
        <p14:creationId xmlns:p14="http://schemas.microsoft.com/office/powerpoint/2010/main" val="278253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Leonard K, </a:t>
            </a:r>
            <a:r>
              <a:rPr lang="en-GB" sz="1200" kern="1200" dirty="0" err="1" smtClean="0">
                <a:solidFill>
                  <a:schemeClr val="tx1"/>
                </a:solidFill>
                <a:effectLst/>
                <a:latin typeface="Arial" charset="0"/>
                <a:ea typeface="+mn-ea"/>
                <a:cs typeface="+mn-cs"/>
              </a:rPr>
              <a:t>Hafford-Letchfield</a:t>
            </a:r>
            <a:r>
              <a:rPr lang="en-GB" sz="1200" kern="1200" dirty="0" smtClean="0">
                <a:solidFill>
                  <a:schemeClr val="tx1"/>
                </a:solidFill>
                <a:effectLst/>
                <a:latin typeface="Arial" charset="0"/>
                <a:ea typeface="+mn-ea"/>
                <a:cs typeface="+mn-cs"/>
              </a:rPr>
              <a:t> T and </a:t>
            </a:r>
            <a:r>
              <a:rPr lang="en-GB" sz="1200" kern="1200" dirty="0" err="1" smtClean="0">
                <a:solidFill>
                  <a:schemeClr val="tx1"/>
                </a:solidFill>
                <a:effectLst/>
                <a:latin typeface="Arial" charset="0"/>
                <a:ea typeface="+mn-ea"/>
                <a:cs typeface="+mn-cs"/>
              </a:rPr>
              <a:t>Couchman</a:t>
            </a:r>
            <a:r>
              <a:rPr lang="en-GB" sz="1200" kern="1200" dirty="0" smtClean="0">
                <a:solidFill>
                  <a:schemeClr val="tx1"/>
                </a:solidFill>
                <a:effectLst/>
                <a:latin typeface="Arial" charset="0"/>
                <a:ea typeface="+mn-ea"/>
                <a:cs typeface="+mn-cs"/>
              </a:rPr>
              <a:t> W (2013) “We’re all going Bali”: Utilising gamelan as an educational resource for leadership and teamwork in post-qualifying education in health and social care’ British Journal of Social Work 43 (1) 173-190. </a:t>
            </a: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11</a:t>
            </a:fld>
            <a:endParaRPr lang="en-GB"/>
          </a:p>
        </p:txBody>
      </p:sp>
    </p:spTree>
    <p:extLst>
      <p:ext uri="{BB962C8B-B14F-4D97-AF65-F5344CB8AC3E}">
        <p14:creationId xmlns:p14="http://schemas.microsoft.com/office/powerpoint/2010/main" val="457544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The task needs work groups or organisations to come into effect because one person alone cannot accomplish it. </a:t>
            </a:r>
          </a:p>
          <a:p>
            <a:pPr lvl="0"/>
            <a:r>
              <a:rPr lang="en-GB" sz="1200" kern="1200" dirty="0" smtClean="0">
                <a:solidFill>
                  <a:schemeClr val="tx1"/>
                </a:solidFill>
                <a:effectLst/>
                <a:latin typeface="Arial" charset="0"/>
                <a:ea typeface="+mn-ea"/>
                <a:cs typeface="+mn-cs"/>
              </a:rPr>
              <a:t>The team needs constant promotion and retention of group cohesiveness to ensure that it functions efficiently. The team functions on the ‘united we stand, divided we fall’ principle. </a:t>
            </a:r>
          </a:p>
          <a:p>
            <a:pPr lvl="0"/>
            <a:r>
              <a:rPr lang="en-GB" sz="1200" kern="1200" dirty="0" smtClean="0">
                <a:solidFill>
                  <a:schemeClr val="tx1"/>
                </a:solidFill>
                <a:effectLst/>
                <a:latin typeface="Arial" charset="0"/>
                <a:ea typeface="+mn-ea"/>
                <a:cs typeface="+mn-cs"/>
              </a:rPr>
              <a:t>The individual’s needs are the physical ones (salary) and the psychological ones of recognition, sense of purpose and achievement, status, and the need to give and receive from others in a work environment. </a:t>
            </a:r>
          </a:p>
          <a:p>
            <a:pPr lvl="0"/>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The task, team and individual needs overlap. If any of them get disproportionate attention at the expense of the others, dysfunction will arise. Whereas achieving the task builds the team and satisfies the individuals. If the team needs are not met because (for example) the team lacks cohesiveness, then the performance of the task is impaired and individual satisfaction is reduced. Similarly, if individual needs are not met, the team will, again, lack cohesiveness and performance of the task will be impaired. </a:t>
            </a:r>
          </a:p>
          <a:p>
            <a:pPr lvl="0"/>
            <a:endParaRPr lang="en-GB" sz="1200" kern="1200" dirty="0" smtClean="0">
              <a:solidFill>
                <a:schemeClr val="tx1"/>
              </a:solidFill>
              <a:effectLst/>
              <a:latin typeface="Arial" charset="0"/>
              <a:ea typeface="+mn-ea"/>
              <a:cs typeface="+mn-cs"/>
            </a:endParaRPr>
          </a:p>
          <a:p>
            <a:pPr lvl="0"/>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12</a:t>
            </a:fld>
            <a:endParaRPr lang="en-GB"/>
          </a:p>
        </p:txBody>
      </p:sp>
    </p:spTree>
    <p:extLst>
      <p:ext uri="{BB962C8B-B14F-4D97-AF65-F5344CB8AC3E}">
        <p14:creationId xmlns:p14="http://schemas.microsoft.com/office/powerpoint/2010/main" val="165946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leadership and management behaviours are dependent on the circumstances of individual team members, and the extent to which they require support and / or direction:</a:t>
            </a:r>
          </a:p>
          <a:p>
            <a:pPr lvl="0"/>
            <a:r>
              <a:rPr lang="en-GB" sz="1200" kern="1200" dirty="0" smtClean="0">
                <a:solidFill>
                  <a:schemeClr val="tx1"/>
                </a:solidFill>
                <a:effectLst/>
                <a:latin typeface="Arial" charset="0"/>
                <a:ea typeface="+mn-ea"/>
                <a:cs typeface="+mn-cs"/>
              </a:rPr>
              <a:t>You have the opportunity to apply this model directly to your role in the ‘Situational leadership’ learning tool </a:t>
            </a:r>
          </a:p>
          <a:p>
            <a:pPr lvl="0"/>
            <a:r>
              <a:rPr lang="en-GB" sz="1200" kern="1200" dirty="0" smtClean="0">
                <a:solidFill>
                  <a:schemeClr val="tx1"/>
                </a:solidFill>
                <a:effectLst/>
                <a:latin typeface="Arial" charset="0"/>
                <a:ea typeface="+mn-ea"/>
                <a:cs typeface="+mn-cs"/>
              </a:rPr>
              <a:t>Directing. Defining roles / tasks, close supervision, making decisions, one-way communication.</a:t>
            </a:r>
          </a:p>
          <a:p>
            <a:pPr lvl="0"/>
            <a:r>
              <a:rPr lang="en-GB" sz="1200" kern="1200" dirty="0" smtClean="0">
                <a:solidFill>
                  <a:schemeClr val="tx1"/>
                </a:solidFill>
                <a:effectLst/>
                <a:latin typeface="Arial" charset="0"/>
                <a:ea typeface="+mn-ea"/>
                <a:cs typeface="+mn-cs"/>
              </a:rPr>
              <a:t>Supporting. Routine decisions are passed down. The leader facilitates and is involved with them, but not overly controlling.</a:t>
            </a:r>
          </a:p>
          <a:p>
            <a:pPr lvl="0"/>
            <a:r>
              <a:rPr lang="en-GB" sz="1200" kern="1200" dirty="0" smtClean="0">
                <a:solidFill>
                  <a:schemeClr val="tx1"/>
                </a:solidFill>
                <a:effectLst/>
                <a:latin typeface="Arial" charset="0"/>
                <a:ea typeface="+mn-ea"/>
                <a:cs typeface="+mn-cs"/>
              </a:rPr>
              <a:t>Coaching. Defines roles / tasks but encourages input. Communication is two-way, but decisions are ultimately made by the leader.</a:t>
            </a:r>
          </a:p>
          <a:p>
            <a:pPr lvl="0"/>
            <a:r>
              <a:rPr lang="en-GB" sz="1200" kern="1200" dirty="0" smtClean="0">
                <a:solidFill>
                  <a:schemeClr val="tx1"/>
                </a:solidFill>
                <a:effectLst/>
                <a:latin typeface="Arial" charset="0"/>
                <a:ea typeface="+mn-ea"/>
                <a:cs typeface="+mn-cs"/>
              </a:rPr>
              <a:t>Delegating. Followers decide on the level of leader involvement. </a:t>
            </a: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13</a:t>
            </a:fld>
            <a:endParaRPr lang="en-GB"/>
          </a:p>
        </p:txBody>
      </p:sp>
    </p:spTree>
    <p:extLst>
      <p:ext uri="{BB962C8B-B14F-4D97-AF65-F5344CB8AC3E}">
        <p14:creationId xmlns:p14="http://schemas.microsoft.com/office/powerpoint/2010/main" val="81770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14</a:t>
            </a:fld>
            <a:endParaRPr lang="en-GB"/>
          </a:p>
        </p:txBody>
      </p:sp>
    </p:spTree>
    <p:extLst>
      <p:ext uri="{BB962C8B-B14F-4D97-AF65-F5344CB8AC3E}">
        <p14:creationId xmlns:p14="http://schemas.microsoft.com/office/powerpoint/2010/main" val="830269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16</a:t>
            </a:fld>
            <a:endParaRPr lang="en-GB"/>
          </a:p>
        </p:txBody>
      </p:sp>
    </p:spTree>
    <p:extLst>
      <p:ext uri="{BB962C8B-B14F-4D97-AF65-F5344CB8AC3E}">
        <p14:creationId xmlns:p14="http://schemas.microsoft.com/office/powerpoint/2010/main" val="194534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I believe Leaders are made…… </a:t>
            </a:r>
          </a:p>
          <a:p>
            <a:pPr lvl="0"/>
            <a:r>
              <a:rPr lang="en-GB" sz="1200" kern="1200" dirty="0" smtClean="0">
                <a:solidFill>
                  <a:schemeClr val="tx1"/>
                </a:solidFill>
                <a:effectLst/>
                <a:latin typeface="Arial" charset="0"/>
                <a:ea typeface="+mn-ea"/>
                <a:cs typeface="+mn-cs"/>
              </a:rPr>
              <a:t>Sloan School of Management. Professor Bennis believed in the adage that great leaders are not born but made, insisting that “the process of becoming a leader is similar, if not identical, to becoming a fully integrated human being,” he said in an interview in 2009. Both, he said, were grounded in self-discovery.</a:t>
            </a: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2</a:t>
            </a:fld>
            <a:endParaRPr lang="en-GB"/>
          </a:p>
        </p:txBody>
      </p:sp>
    </p:spTree>
    <p:extLst>
      <p:ext uri="{BB962C8B-B14F-4D97-AF65-F5344CB8AC3E}">
        <p14:creationId xmlns:p14="http://schemas.microsoft.com/office/powerpoint/2010/main" val="423985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Sloan School of Management. Professor Bennis believed in the adage that great leaders are not born but made, insisting that “the process of becoming a leader is similar, if not identical, to becoming a fully integrated human being,” he said in an interview in 2009. Both, he said, were grounded in self-discovery.</a:t>
            </a: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3</a:t>
            </a:fld>
            <a:endParaRPr lang="en-GB"/>
          </a:p>
        </p:txBody>
      </p:sp>
    </p:spTree>
    <p:extLst>
      <p:ext uri="{BB962C8B-B14F-4D97-AF65-F5344CB8AC3E}">
        <p14:creationId xmlns:p14="http://schemas.microsoft.com/office/powerpoint/2010/main" val="324299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4</a:t>
            </a:fld>
            <a:endParaRPr lang="en-GB"/>
          </a:p>
        </p:txBody>
      </p:sp>
    </p:spTree>
    <p:extLst>
      <p:ext uri="{BB962C8B-B14F-4D97-AF65-F5344CB8AC3E}">
        <p14:creationId xmlns:p14="http://schemas.microsoft.com/office/powerpoint/2010/main" val="323141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On 12 March 2009, Lord Laming’s report, The Protection of Children in  England: A Progress Report2 was published. </a:t>
            </a:r>
          </a:p>
          <a:p>
            <a:pPr lvl="0"/>
            <a:endParaRPr lang="en-GB" sz="1200" kern="1200" dirty="0" smtClean="0">
              <a:solidFill>
                <a:schemeClr val="tx1"/>
              </a:solidFill>
              <a:effectLst/>
              <a:latin typeface="Arial" charset="0"/>
              <a:ea typeface="+mn-ea"/>
              <a:cs typeface="+mn-cs"/>
            </a:endParaRPr>
          </a:p>
          <a:p>
            <a:pPr lvl="0"/>
            <a:r>
              <a:rPr lang="en-GB" dirty="0" smtClean="0"/>
              <a:t>It is a report that galvanised front line social workers like few before it. Professor Eileen Munro’s 2011 review of child protection in England urged ministers to back a set of reforms designed to cut bureaucracy and place more trust in professionals. Munro argued services needed to be freed from the grip of </a:t>
            </a:r>
            <a:r>
              <a:rPr lang="en-GB" dirty="0" err="1" smtClean="0"/>
              <a:t>managerialism</a:t>
            </a:r>
            <a:r>
              <a:rPr lang="en-GB" dirty="0" smtClean="0"/>
              <a:t>. A “targets and terror” culture, which Munro feels dominated public services under New Labour, left social workers and directors obsessing over performance indicators and paperwork, not what really mattered – work with families.</a:t>
            </a:r>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5</a:t>
            </a:fld>
            <a:endParaRPr lang="en-GB"/>
          </a:p>
        </p:txBody>
      </p:sp>
    </p:spTree>
    <p:extLst>
      <p:ext uri="{BB962C8B-B14F-4D97-AF65-F5344CB8AC3E}">
        <p14:creationId xmlns:p14="http://schemas.microsoft.com/office/powerpoint/2010/main" val="413280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Peters C S (2018) ‘Defining social work leadership: a theoretical and conceptual review and analysis’ Journal of Social Work Practice 32 (1) 31-44. </a:t>
            </a:r>
          </a:p>
          <a:p>
            <a:pPr lvl="0"/>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This statement highlights the distinctive and challenging nature of social work leadership and management, which requires a particular awareness of complex and competing human-centred demands in a professional context with a value base that promotes social justice. Important to note, too, is that a change in role, such as from social work practitioner to manager, is often emotional, not just procedural.</a:t>
            </a:r>
          </a:p>
          <a:p>
            <a:pPr lvl="0"/>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6</a:t>
            </a:fld>
            <a:endParaRPr lang="en-GB"/>
          </a:p>
        </p:txBody>
      </p:sp>
    </p:spTree>
    <p:extLst>
      <p:ext uri="{BB962C8B-B14F-4D97-AF65-F5344CB8AC3E}">
        <p14:creationId xmlns:p14="http://schemas.microsoft.com/office/powerpoint/2010/main" val="59922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7</a:t>
            </a:fld>
            <a:endParaRPr lang="en-GB"/>
          </a:p>
        </p:txBody>
      </p:sp>
    </p:spTree>
    <p:extLst>
      <p:ext uri="{BB962C8B-B14F-4D97-AF65-F5344CB8AC3E}">
        <p14:creationId xmlns:p14="http://schemas.microsoft.com/office/powerpoint/2010/main" val="292233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With this distinction in mind, social work leaders are required to be visionaries (</a:t>
            </a:r>
            <a:r>
              <a:rPr lang="en-GB" sz="1200" dirty="0" err="1" smtClean="0"/>
              <a:t>Tafvelin</a:t>
            </a:r>
            <a:r>
              <a:rPr lang="en-GB" sz="1200" dirty="0" smtClean="0"/>
              <a:t> et al, 2014), ‘who act as role models and who inspire practitioners in contexts of turbulence and uncertainty’ (</a:t>
            </a:r>
            <a:r>
              <a:rPr lang="en-GB" sz="1200" dirty="0" err="1" smtClean="0"/>
              <a:t>Ruch</a:t>
            </a:r>
            <a:r>
              <a:rPr lang="en-GB" sz="1200" dirty="0" smtClean="0"/>
              <a:t> and </a:t>
            </a:r>
            <a:r>
              <a:rPr lang="en-GB" sz="1200" dirty="0" err="1" smtClean="0"/>
              <a:t>Maglajlic</a:t>
            </a:r>
            <a:r>
              <a:rPr lang="en-GB" sz="1200" dirty="0" smtClean="0"/>
              <a:t>, 2019, p5). </a:t>
            </a:r>
          </a:p>
          <a:p>
            <a:pPr marL="0" indent="0">
              <a:buNone/>
            </a:pPr>
            <a:r>
              <a:rPr lang="en-GB" sz="1200" dirty="0" smtClean="0"/>
              <a:t> </a:t>
            </a:r>
          </a:p>
          <a:p>
            <a:pPr lvl="0"/>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8</a:t>
            </a:fld>
            <a:endParaRPr lang="en-GB"/>
          </a:p>
        </p:txBody>
      </p:sp>
    </p:spTree>
    <p:extLst>
      <p:ext uri="{BB962C8B-B14F-4D97-AF65-F5344CB8AC3E}">
        <p14:creationId xmlns:p14="http://schemas.microsoft.com/office/powerpoint/2010/main" val="199785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9</a:t>
            </a:fld>
            <a:endParaRPr lang="en-GB"/>
          </a:p>
        </p:txBody>
      </p:sp>
    </p:spTree>
    <p:extLst>
      <p:ext uri="{BB962C8B-B14F-4D97-AF65-F5344CB8AC3E}">
        <p14:creationId xmlns:p14="http://schemas.microsoft.com/office/powerpoint/2010/main" val="153599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536" y="2512921"/>
            <a:ext cx="7772400" cy="1470025"/>
          </a:xfrm>
        </p:spPr>
        <p:txBody>
          <a:bodyPr/>
          <a:lstStyle>
            <a:lvl1pPr algn="l">
              <a:defRPr b="1">
                <a:solidFill>
                  <a:schemeClr val="bg1"/>
                </a:solidFill>
              </a:defRPr>
            </a:lvl1pPr>
          </a:lstStyle>
          <a:p>
            <a:pPr lvl="0"/>
            <a:r>
              <a:rPr lang="en-GB" noProof="0" dirty="0"/>
              <a:t>Click to edit Master title style</a:t>
            </a:r>
          </a:p>
        </p:txBody>
      </p:sp>
      <p:sp>
        <p:nvSpPr>
          <p:cNvPr id="4099" name="Rectangle 3"/>
          <p:cNvSpPr>
            <a:spLocks noGrp="1" noChangeArrowheads="1"/>
          </p:cNvSpPr>
          <p:nvPr>
            <p:ph type="subTitle" idx="1"/>
          </p:nvPr>
        </p:nvSpPr>
        <p:spPr>
          <a:xfrm>
            <a:off x="395536" y="4268688"/>
            <a:ext cx="6400800" cy="1752600"/>
          </a:xfrm>
        </p:spPr>
        <p:txBody>
          <a:bodyPr/>
          <a:lstStyle>
            <a:lvl1pPr marL="0" indent="0" algn="l">
              <a:buFontTx/>
              <a:buNone/>
              <a:defRPr>
                <a:solidFill>
                  <a:schemeClr val="bg1"/>
                </a:solidFill>
                <a:latin typeface="Rockwell" pitchFamily="18" charset="0"/>
              </a:defRPr>
            </a:lvl1pPr>
          </a:lstStyle>
          <a:p>
            <a:pPr lvl="0"/>
            <a:r>
              <a:rPr lang="en-GB" noProof="0" dirty="0"/>
              <a:t>Click to edit Master subtitle style</a:t>
            </a:r>
          </a:p>
        </p:txBody>
      </p:sp>
    </p:spTree>
    <p:extLst>
      <p:ext uri="{BB962C8B-B14F-4D97-AF65-F5344CB8AC3E}">
        <p14:creationId xmlns:p14="http://schemas.microsoft.com/office/powerpoint/2010/main" val="23158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13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700" y="990603"/>
            <a:ext cx="2105025" cy="5462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90603"/>
            <a:ext cx="6167438" cy="5462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025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154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Tree>
    <p:extLst>
      <p:ext uri="{BB962C8B-B14F-4D97-AF65-F5344CB8AC3E}">
        <p14:creationId xmlns:p14="http://schemas.microsoft.com/office/powerpoint/2010/main" val="234873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62" y="1940981"/>
            <a:ext cx="8424863"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323850" y="2852247"/>
            <a:ext cx="4135438"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700" y="2852247"/>
            <a:ext cx="413702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127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913"/>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774389"/>
            <a:ext cx="4040188"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41414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2774389"/>
            <a:ext cx="4041775"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341414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758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774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30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1594873"/>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948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2" y="2756931"/>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440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604802"/>
            <a:ext cx="5486400" cy="3122777"/>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GB"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1665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62" y="1806837"/>
            <a:ext cx="84248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051" name="Rectangle 3"/>
          <p:cNvSpPr>
            <a:spLocks noGrp="1" noChangeArrowheads="1"/>
          </p:cNvSpPr>
          <p:nvPr>
            <p:ph type="body" idx="1"/>
          </p:nvPr>
        </p:nvSpPr>
        <p:spPr bwMode="auto">
          <a:xfrm>
            <a:off x="323862" y="2948258"/>
            <a:ext cx="84248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Rockwell" pitchFamily="18" charset="0"/>
        </a:defRPr>
      </a:lvl2pPr>
      <a:lvl3pPr algn="l" rtl="0" eaLnBrk="0" fontAlgn="base" hangingPunct="0">
        <a:spcBef>
          <a:spcPct val="0"/>
        </a:spcBef>
        <a:spcAft>
          <a:spcPct val="0"/>
        </a:spcAft>
        <a:defRPr sz="3600">
          <a:solidFill>
            <a:schemeClr val="tx2"/>
          </a:solidFill>
          <a:latin typeface="Rockwell" pitchFamily="18" charset="0"/>
        </a:defRPr>
      </a:lvl3pPr>
      <a:lvl4pPr algn="l" rtl="0" eaLnBrk="0" fontAlgn="base" hangingPunct="0">
        <a:spcBef>
          <a:spcPct val="0"/>
        </a:spcBef>
        <a:spcAft>
          <a:spcPct val="0"/>
        </a:spcAft>
        <a:defRPr sz="3600">
          <a:solidFill>
            <a:schemeClr val="tx2"/>
          </a:solidFill>
          <a:latin typeface="Rockwell" pitchFamily="18" charset="0"/>
        </a:defRPr>
      </a:lvl4pPr>
      <a:lvl5pPr algn="l" rtl="0" eaLnBrk="0" fontAlgn="base" hangingPunct="0">
        <a:spcBef>
          <a:spcPct val="0"/>
        </a:spcBef>
        <a:spcAft>
          <a:spcPct val="0"/>
        </a:spcAft>
        <a:defRPr sz="3600">
          <a:solidFill>
            <a:schemeClr val="tx2"/>
          </a:solidFill>
          <a:latin typeface="Rockwell" pitchFamily="18" charset="0"/>
        </a:defRPr>
      </a:lvl5pPr>
      <a:lvl6pPr marL="457178" algn="l" rtl="0" fontAlgn="base">
        <a:spcBef>
          <a:spcPct val="0"/>
        </a:spcBef>
        <a:spcAft>
          <a:spcPct val="0"/>
        </a:spcAft>
        <a:defRPr sz="3600">
          <a:solidFill>
            <a:schemeClr val="tx2"/>
          </a:solidFill>
          <a:latin typeface="Rockwell" pitchFamily="18" charset="0"/>
        </a:defRPr>
      </a:lvl6pPr>
      <a:lvl7pPr marL="914355" algn="l" rtl="0" fontAlgn="base">
        <a:spcBef>
          <a:spcPct val="0"/>
        </a:spcBef>
        <a:spcAft>
          <a:spcPct val="0"/>
        </a:spcAft>
        <a:defRPr sz="3600">
          <a:solidFill>
            <a:schemeClr val="tx2"/>
          </a:solidFill>
          <a:latin typeface="Rockwell" pitchFamily="18" charset="0"/>
        </a:defRPr>
      </a:lvl7pPr>
      <a:lvl8pPr marL="1371532" algn="l" rtl="0" fontAlgn="base">
        <a:spcBef>
          <a:spcPct val="0"/>
        </a:spcBef>
        <a:spcAft>
          <a:spcPct val="0"/>
        </a:spcAft>
        <a:defRPr sz="3600">
          <a:solidFill>
            <a:schemeClr val="tx2"/>
          </a:solidFill>
          <a:latin typeface="Rockwell" pitchFamily="18" charset="0"/>
        </a:defRPr>
      </a:lvl8pPr>
      <a:lvl9pPr marL="1828709" algn="l" rtl="0" fontAlgn="base">
        <a:spcBef>
          <a:spcPct val="0"/>
        </a:spcBef>
        <a:spcAft>
          <a:spcPct val="0"/>
        </a:spcAft>
        <a:defRPr sz="3600">
          <a:solidFill>
            <a:schemeClr val="tx2"/>
          </a:solidFill>
          <a:latin typeface="Rockwell" pitchFamily="18"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qG45qHmvw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journals.sagepub.com/do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07504" y="2708920"/>
            <a:ext cx="8784976" cy="1752600"/>
          </a:xfrm>
        </p:spPr>
        <p:txBody>
          <a:bodyPr/>
          <a:lstStyle/>
          <a:p>
            <a:pPr eaLnBrk="1" hangingPunct="1"/>
            <a:r>
              <a:rPr lang="en-GB" sz="3400" dirty="0" smtClean="0">
                <a:solidFill>
                  <a:srgbClr val="FEE814"/>
                </a:solidFill>
              </a:rPr>
              <a:t>          Leadership in Social Work </a:t>
            </a:r>
            <a:endParaRPr lang="en-GB" sz="3400" dirty="0">
              <a:solidFill>
                <a:srgbClr val="FEE814"/>
              </a:solidFill>
            </a:endParaRPr>
          </a:p>
        </p:txBody>
      </p:sp>
      <p:sp>
        <p:nvSpPr>
          <p:cNvPr id="4" name="Rectangle 2"/>
          <p:cNvSpPr txBox="1">
            <a:spLocks noChangeArrowheads="1"/>
          </p:cNvSpPr>
          <p:nvPr/>
        </p:nvSpPr>
        <p:spPr bwMode="auto">
          <a:xfrm>
            <a:off x="107504" y="4797152"/>
            <a:ext cx="7772400"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a:solidFill>
                  <a:schemeClr val="tx2"/>
                </a:solidFill>
                <a:latin typeface="Rockwell" pitchFamily="18" charset="0"/>
              </a:defRPr>
            </a:lvl2pPr>
            <a:lvl3pPr algn="l" rtl="0" eaLnBrk="0" fontAlgn="base" hangingPunct="0">
              <a:spcBef>
                <a:spcPct val="0"/>
              </a:spcBef>
              <a:spcAft>
                <a:spcPct val="0"/>
              </a:spcAft>
              <a:defRPr sz="3600">
                <a:solidFill>
                  <a:schemeClr val="tx2"/>
                </a:solidFill>
                <a:latin typeface="Rockwell" pitchFamily="18" charset="0"/>
              </a:defRPr>
            </a:lvl3pPr>
            <a:lvl4pPr algn="l" rtl="0" eaLnBrk="0" fontAlgn="base" hangingPunct="0">
              <a:spcBef>
                <a:spcPct val="0"/>
              </a:spcBef>
              <a:spcAft>
                <a:spcPct val="0"/>
              </a:spcAft>
              <a:defRPr sz="3600">
                <a:solidFill>
                  <a:schemeClr val="tx2"/>
                </a:solidFill>
                <a:latin typeface="Rockwell" pitchFamily="18" charset="0"/>
              </a:defRPr>
            </a:lvl4pPr>
            <a:lvl5pPr algn="l" rtl="0" eaLnBrk="0" fontAlgn="base" hangingPunct="0">
              <a:spcBef>
                <a:spcPct val="0"/>
              </a:spcBef>
              <a:spcAft>
                <a:spcPct val="0"/>
              </a:spcAft>
              <a:defRPr sz="3600">
                <a:solidFill>
                  <a:schemeClr val="tx2"/>
                </a:solidFill>
                <a:latin typeface="Rockwell" pitchFamily="18" charset="0"/>
              </a:defRPr>
            </a:lvl5pPr>
            <a:lvl6pPr marL="457178" algn="l" rtl="0" fontAlgn="base">
              <a:spcBef>
                <a:spcPct val="0"/>
              </a:spcBef>
              <a:spcAft>
                <a:spcPct val="0"/>
              </a:spcAft>
              <a:defRPr sz="3600">
                <a:solidFill>
                  <a:schemeClr val="tx2"/>
                </a:solidFill>
                <a:latin typeface="Rockwell" pitchFamily="18" charset="0"/>
              </a:defRPr>
            </a:lvl6pPr>
            <a:lvl7pPr marL="914355" algn="l" rtl="0" fontAlgn="base">
              <a:spcBef>
                <a:spcPct val="0"/>
              </a:spcBef>
              <a:spcAft>
                <a:spcPct val="0"/>
              </a:spcAft>
              <a:defRPr sz="3600">
                <a:solidFill>
                  <a:schemeClr val="tx2"/>
                </a:solidFill>
                <a:latin typeface="Rockwell" pitchFamily="18" charset="0"/>
              </a:defRPr>
            </a:lvl7pPr>
            <a:lvl8pPr marL="1371532" algn="l" rtl="0" fontAlgn="base">
              <a:spcBef>
                <a:spcPct val="0"/>
              </a:spcBef>
              <a:spcAft>
                <a:spcPct val="0"/>
              </a:spcAft>
              <a:defRPr sz="3600">
                <a:solidFill>
                  <a:schemeClr val="tx2"/>
                </a:solidFill>
                <a:latin typeface="Rockwell" pitchFamily="18" charset="0"/>
              </a:defRPr>
            </a:lvl8pPr>
            <a:lvl9pPr marL="1828709" algn="l" rtl="0" fontAlgn="base">
              <a:spcBef>
                <a:spcPct val="0"/>
              </a:spcBef>
              <a:spcAft>
                <a:spcPct val="0"/>
              </a:spcAft>
              <a:defRPr sz="3600">
                <a:solidFill>
                  <a:schemeClr val="tx2"/>
                </a:solidFill>
                <a:latin typeface="Rockwell" pitchFamily="18" charset="0"/>
              </a:defRPr>
            </a:lvl9pPr>
          </a:lstStyle>
          <a:p>
            <a:pPr eaLnBrk="1" hangingPunct="1"/>
            <a:r>
              <a:rPr lang="en-GB" sz="2400" b="0" kern="0" dirty="0" smtClean="0">
                <a:solidFill>
                  <a:srgbClr val="FEE814"/>
                </a:solidFill>
              </a:rPr>
              <a:t>                                   Maqsoodah Ashraf</a:t>
            </a:r>
          </a:p>
        </p:txBody>
      </p:sp>
    </p:spTree>
    <p:extLst>
      <p:ext uri="{BB962C8B-B14F-4D97-AF65-F5344CB8AC3E}">
        <p14:creationId xmlns:p14="http://schemas.microsoft.com/office/powerpoint/2010/main" val="3507558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96753"/>
            <a:ext cx="8712968" cy="936103"/>
          </a:xfrm>
        </p:spPr>
        <p:txBody>
          <a:bodyPr/>
          <a:lstStyle/>
          <a:p>
            <a:r>
              <a:rPr lang="en-GB" sz="2800" dirty="0"/>
              <a:t>Core leadership and management competences </a:t>
            </a:r>
          </a:p>
        </p:txBody>
      </p:sp>
      <p:sp>
        <p:nvSpPr>
          <p:cNvPr id="3" name="Content Placeholder 2"/>
          <p:cNvSpPr>
            <a:spLocks noGrp="1"/>
          </p:cNvSpPr>
          <p:nvPr>
            <p:ph idx="1"/>
          </p:nvPr>
        </p:nvSpPr>
        <p:spPr>
          <a:xfrm>
            <a:off x="323862" y="2348880"/>
            <a:ext cx="8424863" cy="4176464"/>
          </a:xfrm>
        </p:spPr>
        <p:txBody>
          <a:bodyPr/>
          <a:lstStyle/>
          <a:p>
            <a:pPr marL="0" indent="0">
              <a:buNone/>
            </a:pPr>
            <a:r>
              <a:rPr lang="en-GB" sz="1800" dirty="0" smtClean="0"/>
              <a:t>Applewhite</a:t>
            </a:r>
            <a:r>
              <a:rPr lang="en-GB" sz="1800" dirty="0"/>
              <a:t>, 2017 </a:t>
            </a:r>
            <a:r>
              <a:rPr lang="en-GB" sz="1800" dirty="0" smtClean="0"/>
              <a:t> - A </a:t>
            </a:r>
            <a:r>
              <a:rPr lang="en-GB" sz="1800" dirty="0"/>
              <a:t>range of core competencies are associated with social work leadership and management, which can be categorised as those that are about ‘doing’ and those that </a:t>
            </a:r>
            <a:r>
              <a:rPr lang="en-GB" sz="1800" dirty="0" smtClean="0"/>
              <a:t>are </a:t>
            </a:r>
            <a:r>
              <a:rPr lang="en-GB" sz="1800" dirty="0"/>
              <a:t>about ‘being’. </a:t>
            </a:r>
            <a:endParaRPr lang="en-GB" sz="1800" dirty="0" smtClean="0"/>
          </a:p>
          <a:p>
            <a:pPr marL="0" indent="0">
              <a:buNone/>
            </a:pPr>
            <a:endParaRPr lang="en-GB" sz="1800" dirty="0" smtClean="0"/>
          </a:p>
          <a:p>
            <a:pPr marL="0" indent="0">
              <a:buNone/>
            </a:pPr>
            <a:r>
              <a:rPr lang="en-GB" sz="1800" dirty="0" smtClean="0"/>
              <a:t>Management - ‘Doing</a:t>
            </a:r>
            <a:r>
              <a:rPr lang="en-GB" sz="1800" dirty="0"/>
              <a:t>’: procedural competencies Focuses on technical and professional communication skills such as project management, presentation skills, and the ability to articulate and implement steps to attain </a:t>
            </a:r>
            <a:r>
              <a:rPr lang="en-GB" sz="1800" dirty="0" smtClean="0"/>
              <a:t>goals.</a:t>
            </a:r>
          </a:p>
          <a:p>
            <a:pPr marL="0" indent="0">
              <a:buNone/>
            </a:pPr>
            <a:endParaRPr lang="en-GB" sz="1800" dirty="0"/>
          </a:p>
          <a:p>
            <a:pPr marL="0" indent="0">
              <a:buNone/>
            </a:pPr>
            <a:r>
              <a:rPr lang="en-GB" sz="1800" dirty="0"/>
              <a:t>Leadership - ‘Being’: personal competencies Focuses on personal and interpersonal skills and qualities, including self-awareness, compassion, motivation, and a commitment to social justice and community collaboration.</a:t>
            </a:r>
          </a:p>
          <a:p>
            <a:pPr marL="0" indent="0">
              <a:buNone/>
            </a:pPr>
            <a:endParaRPr lang="en-GB" sz="1800" dirty="0" smtClean="0"/>
          </a:p>
        </p:txBody>
      </p:sp>
    </p:spTree>
    <p:extLst>
      <p:ext uri="{BB962C8B-B14F-4D97-AF65-F5344CB8AC3E}">
        <p14:creationId xmlns:p14="http://schemas.microsoft.com/office/powerpoint/2010/main" val="870730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7"/>
            <a:ext cx="8712968" cy="1080120"/>
          </a:xfrm>
        </p:spPr>
        <p:txBody>
          <a:bodyPr/>
          <a:lstStyle/>
          <a:p>
            <a:r>
              <a:rPr lang="en-GB" sz="2800" dirty="0" smtClean="0"/>
              <a:t/>
            </a:r>
            <a:br>
              <a:rPr lang="en-GB" sz="2800" dirty="0" smtClean="0"/>
            </a:br>
            <a:r>
              <a:rPr lang="en-GB" sz="2800" dirty="0" smtClean="0"/>
              <a:t>Which </a:t>
            </a:r>
            <a:r>
              <a:rPr lang="en-GB" sz="2800" dirty="0"/>
              <a:t>models of leadership and management are most suitable for social work?</a:t>
            </a:r>
            <a:br>
              <a:rPr lang="en-GB" sz="2800" dirty="0"/>
            </a:br>
            <a:endParaRPr lang="en-GB" sz="2800" dirty="0"/>
          </a:p>
        </p:txBody>
      </p:sp>
      <p:sp>
        <p:nvSpPr>
          <p:cNvPr id="3" name="Content Placeholder 2"/>
          <p:cNvSpPr>
            <a:spLocks noGrp="1"/>
          </p:cNvSpPr>
          <p:nvPr>
            <p:ph idx="1"/>
          </p:nvPr>
        </p:nvSpPr>
        <p:spPr>
          <a:xfrm>
            <a:off x="323862" y="2348880"/>
            <a:ext cx="8424863" cy="4176464"/>
          </a:xfrm>
        </p:spPr>
        <p:txBody>
          <a:bodyPr/>
          <a:lstStyle/>
          <a:p>
            <a:pPr marL="0" indent="0">
              <a:buNone/>
            </a:pPr>
            <a:r>
              <a:rPr lang="en-GB" sz="1800" dirty="0"/>
              <a:t>No one leadership and management model stands out in the literature as the ‘preferred approach’. </a:t>
            </a:r>
            <a:endParaRPr lang="en-GB" sz="1800" dirty="0" smtClean="0"/>
          </a:p>
          <a:p>
            <a:pPr>
              <a:buFont typeface="Wingdings" panose="05000000000000000000" pitchFamily="2" charset="2"/>
              <a:buChar char="Ø"/>
            </a:pPr>
            <a:r>
              <a:rPr lang="en-GB" sz="1800" dirty="0" smtClean="0"/>
              <a:t>The </a:t>
            </a:r>
            <a:r>
              <a:rPr lang="en-GB" sz="1800" dirty="0"/>
              <a:t>conviction that social work leadership and management should be aligned with a commitment to social justice, and social work values more broadly, is clearly supported by the literature, and has repercussions for the types of leadership and management models that are compatible with this alignment</a:t>
            </a:r>
            <a:r>
              <a:rPr lang="en-GB" sz="1800" dirty="0" smtClean="0"/>
              <a:t>.</a:t>
            </a:r>
          </a:p>
          <a:p>
            <a:pPr>
              <a:buFont typeface="Wingdings" panose="05000000000000000000" pitchFamily="2" charset="2"/>
              <a:buChar char="Ø"/>
            </a:pPr>
            <a:r>
              <a:rPr lang="en-GB" sz="1800" dirty="0"/>
              <a:t>The predominant models referred to are those which are democratic in nature, and emphasise inclusive, distributive, collaborative, transformational, appreciative and participatory approaches to leadership and management. </a:t>
            </a:r>
            <a:endParaRPr lang="en-GB" sz="1800" dirty="0" smtClean="0"/>
          </a:p>
          <a:p>
            <a:pPr>
              <a:buFont typeface="Wingdings" panose="05000000000000000000" pitchFamily="2" charset="2"/>
              <a:buChar char="Ø"/>
            </a:pPr>
            <a:r>
              <a:rPr lang="en-GB" sz="1800" dirty="0" smtClean="0"/>
              <a:t>Attention </a:t>
            </a:r>
            <a:r>
              <a:rPr lang="en-GB" sz="1800" dirty="0"/>
              <a:t>to group participation and power dynamics is seen as essential to protect and promote, ‘the professional nature of the work and the values inherent in social work and health care practice’ (Leonard et al, 2013, p174).</a:t>
            </a:r>
            <a:endParaRPr lang="en-GB" sz="1800" dirty="0" smtClean="0"/>
          </a:p>
        </p:txBody>
      </p:sp>
    </p:spTree>
    <p:extLst>
      <p:ext uri="{BB962C8B-B14F-4D97-AF65-F5344CB8AC3E}">
        <p14:creationId xmlns:p14="http://schemas.microsoft.com/office/powerpoint/2010/main" val="3814929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7"/>
            <a:ext cx="8712968" cy="792087"/>
          </a:xfrm>
        </p:spPr>
        <p:txBody>
          <a:bodyPr/>
          <a:lstStyle/>
          <a:p>
            <a:r>
              <a:rPr lang="en-GB" sz="2800" dirty="0" smtClean="0"/>
              <a:t/>
            </a:r>
            <a:br>
              <a:rPr lang="en-GB" sz="2800" dirty="0" smtClean="0"/>
            </a:br>
            <a:r>
              <a:rPr lang="en-GB" sz="2400" dirty="0" smtClean="0"/>
              <a:t>Models </a:t>
            </a:r>
            <a:r>
              <a:rPr lang="en-GB" sz="2400" dirty="0"/>
              <a:t>of leadership and </a:t>
            </a:r>
            <a:r>
              <a:rPr lang="en-GB" sz="2400" dirty="0" smtClean="0"/>
              <a:t>management in social work… </a:t>
            </a:r>
            <a:r>
              <a:rPr lang="en-GB" sz="2800" dirty="0"/>
              <a:t/>
            </a:r>
            <a:br>
              <a:rPr lang="en-GB" sz="2800" dirty="0"/>
            </a:br>
            <a:endParaRPr lang="en-GB" sz="2800" dirty="0"/>
          </a:p>
        </p:txBody>
      </p:sp>
      <p:sp>
        <p:nvSpPr>
          <p:cNvPr id="3" name="Content Placeholder 2"/>
          <p:cNvSpPr>
            <a:spLocks noGrp="1"/>
          </p:cNvSpPr>
          <p:nvPr>
            <p:ph idx="1"/>
          </p:nvPr>
        </p:nvSpPr>
        <p:spPr>
          <a:xfrm>
            <a:off x="179512" y="2060848"/>
            <a:ext cx="8424863" cy="4608512"/>
          </a:xfrm>
        </p:spPr>
        <p:txBody>
          <a:bodyPr/>
          <a:lstStyle/>
          <a:p>
            <a:pPr marL="0" indent="0">
              <a:buNone/>
            </a:pPr>
            <a:r>
              <a:rPr lang="en-GB" sz="1800" b="1" dirty="0" smtClean="0"/>
              <a:t>A) Distributive </a:t>
            </a:r>
            <a:r>
              <a:rPr lang="en-GB" sz="1800" b="1" dirty="0"/>
              <a:t>and participatory leadership and </a:t>
            </a:r>
            <a:r>
              <a:rPr lang="en-GB" sz="1800" b="1" dirty="0" smtClean="0"/>
              <a:t>management:</a:t>
            </a:r>
          </a:p>
          <a:p>
            <a:pPr marL="0" indent="0">
              <a:buNone/>
            </a:pPr>
            <a:r>
              <a:rPr lang="en-GB" sz="1800" dirty="0"/>
              <a:t>  </a:t>
            </a:r>
            <a:r>
              <a:rPr lang="en-GB" sz="1800" dirty="0" smtClean="0"/>
              <a:t>Is </a:t>
            </a:r>
            <a:r>
              <a:rPr lang="en-GB" sz="1800" dirty="0"/>
              <a:t>the result of a recognition that one person can’t encompass all aspects of leadership and management roles. In this model, the sharing of tasks should not be seen as an abdication of responsibility but, rather, a demonstration of humility, trust and confidence in others’ talents and perspectives. </a:t>
            </a:r>
            <a:endParaRPr lang="en-GB" sz="1800" dirty="0" smtClean="0"/>
          </a:p>
          <a:p>
            <a:pPr marL="0" indent="0">
              <a:buNone/>
            </a:pPr>
            <a:endParaRPr lang="en-GB" sz="1800" dirty="0"/>
          </a:p>
          <a:p>
            <a:pPr marL="0" indent="0">
              <a:buNone/>
            </a:pPr>
            <a:r>
              <a:rPr lang="en-GB" sz="1800" dirty="0"/>
              <a:t>Developing and exercising a distributive </a:t>
            </a:r>
            <a:r>
              <a:rPr lang="en-GB" sz="1800" dirty="0" smtClean="0"/>
              <a:t>mind set </a:t>
            </a:r>
            <a:r>
              <a:rPr lang="en-GB" sz="1800" dirty="0"/>
              <a:t>and skill set is, ‘crucial to effective team working, staff development, collaboration and partnership within an </a:t>
            </a:r>
            <a:r>
              <a:rPr lang="en-GB" sz="1800" dirty="0" smtClean="0"/>
              <a:t>inter-professional </a:t>
            </a:r>
            <a:r>
              <a:rPr lang="en-GB" sz="1800" dirty="0"/>
              <a:t>context’ (Leonard et al, 2013, </a:t>
            </a:r>
            <a:r>
              <a:rPr lang="en-GB" sz="1800" dirty="0" smtClean="0"/>
              <a:t>p173)</a:t>
            </a:r>
          </a:p>
          <a:p>
            <a:pPr marL="0" indent="0">
              <a:buNone/>
            </a:pPr>
            <a:endParaRPr lang="en-GB" sz="1800" dirty="0"/>
          </a:p>
          <a:p>
            <a:pPr marL="0" indent="0">
              <a:buNone/>
            </a:pPr>
            <a:r>
              <a:rPr lang="en-GB" sz="1800" b="1" dirty="0"/>
              <a:t>B) The action centred leadership </a:t>
            </a:r>
            <a:r>
              <a:rPr lang="en-GB" sz="1800" b="1" dirty="0" smtClean="0"/>
              <a:t>model:</a:t>
            </a:r>
          </a:p>
          <a:p>
            <a:pPr marL="0" indent="0">
              <a:buNone/>
            </a:pPr>
            <a:r>
              <a:rPr lang="en-GB" sz="1800" dirty="0"/>
              <a:t>Action centred leadership (Adair, 1973) recognizes the multidimensional nature of leadership and management roles. Social work leaders and managers are required simultaneously to respond to the task, the team, and the </a:t>
            </a:r>
            <a:r>
              <a:rPr lang="en-GB" sz="1800" dirty="0" smtClean="0"/>
              <a:t>individual. </a:t>
            </a:r>
            <a:endParaRPr lang="en-GB" sz="1800" dirty="0" smtClean="0"/>
          </a:p>
        </p:txBody>
      </p:sp>
    </p:spTree>
    <p:extLst>
      <p:ext uri="{BB962C8B-B14F-4D97-AF65-F5344CB8AC3E}">
        <p14:creationId xmlns:p14="http://schemas.microsoft.com/office/powerpoint/2010/main" val="4122366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7"/>
            <a:ext cx="8712968" cy="792087"/>
          </a:xfrm>
        </p:spPr>
        <p:txBody>
          <a:bodyPr/>
          <a:lstStyle/>
          <a:p>
            <a:r>
              <a:rPr lang="en-GB" sz="2800" dirty="0" smtClean="0"/>
              <a:t/>
            </a:r>
            <a:br>
              <a:rPr lang="en-GB" sz="2800" dirty="0" smtClean="0"/>
            </a:br>
            <a:r>
              <a:rPr lang="en-GB" sz="2400" dirty="0" smtClean="0"/>
              <a:t>Models </a:t>
            </a:r>
            <a:r>
              <a:rPr lang="en-GB" sz="2400" dirty="0"/>
              <a:t>of leadership and </a:t>
            </a:r>
            <a:r>
              <a:rPr lang="en-GB" sz="2400" dirty="0" smtClean="0"/>
              <a:t>management in social work… </a:t>
            </a:r>
            <a:r>
              <a:rPr lang="en-GB" sz="2800" dirty="0"/>
              <a:t/>
            </a:r>
            <a:br>
              <a:rPr lang="en-GB" sz="2800" dirty="0"/>
            </a:br>
            <a:endParaRPr lang="en-GB" sz="2800" dirty="0"/>
          </a:p>
        </p:txBody>
      </p:sp>
      <p:sp>
        <p:nvSpPr>
          <p:cNvPr id="3" name="Content Placeholder 2"/>
          <p:cNvSpPr>
            <a:spLocks noGrp="1"/>
          </p:cNvSpPr>
          <p:nvPr>
            <p:ph idx="1"/>
          </p:nvPr>
        </p:nvSpPr>
        <p:spPr>
          <a:xfrm>
            <a:off x="169749" y="2060848"/>
            <a:ext cx="8424863" cy="4608512"/>
          </a:xfrm>
        </p:spPr>
        <p:txBody>
          <a:bodyPr/>
          <a:lstStyle/>
          <a:p>
            <a:pPr marL="0" indent="0">
              <a:buNone/>
            </a:pPr>
            <a:r>
              <a:rPr lang="en-GB" sz="1800" b="1" dirty="0" smtClean="0"/>
              <a:t>C</a:t>
            </a:r>
            <a:r>
              <a:rPr lang="en-GB" sz="1800" b="1" dirty="0"/>
              <a:t>) The situational model of leadership and </a:t>
            </a:r>
            <a:r>
              <a:rPr lang="en-GB" sz="1800" b="1" dirty="0" smtClean="0"/>
              <a:t>management:</a:t>
            </a:r>
          </a:p>
          <a:p>
            <a:pPr marL="0" indent="0">
              <a:buNone/>
            </a:pPr>
            <a:endParaRPr lang="en-GB" sz="1800" dirty="0" smtClean="0"/>
          </a:p>
          <a:p>
            <a:pPr marL="0" indent="0">
              <a:buNone/>
            </a:pPr>
            <a:r>
              <a:rPr lang="en-GB" sz="1800" dirty="0" smtClean="0"/>
              <a:t>In </a:t>
            </a:r>
            <a:r>
              <a:rPr lang="en-GB" sz="1800" dirty="0"/>
              <a:t>recognition of the diverse degrees of professional maturity within any one social work team, leaders and managers need to exercise their professional discretion in choosing leadership and management approaches that fit an individual’s circumstances. </a:t>
            </a:r>
            <a:endParaRPr lang="en-GB" sz="1800" dirty="0" smtClean="0"/>
          </a:p>
          <a:p>
            <a:pPr marL="0" indent="0">
              <a:buNone/>
            </a:pPr>
            <a:endParaRPr lang="en-GB" sz="1800" dirty="0"/>
          </a:p>
          <a:p>
            <a:pPr marL="0" indent="0">
              <a:buNone/>
            </a:pPr>
            <a:r>
              <a:rPr lang="en-GB" sz="1800" dirty="0" smtClean="0"/>
              <a:t>This </a:t>
            </a:r>
            <a:r>
              <a:rPr lang="en-GB" sz="1800" dirty="0"/>
              <a:t>requires leaders to know their team members and understand their levels of maturity. Different situations require different approaches, and depend on things like a supervisee’s confidence, the task in hand, and the context, all of which determine the best style of leadership to adopt (i.e. delegating, supporting, coaching and </a:t>
            </a:r>
            <a:r>
              <a:rPr lang="en-GB" sz="1800" dirty="0" smtClean="0"/>
              <a:t>directing).</a:t>
            </a:r>
            <a:endParaRPr lang="en-GB" sz="1800" dirty="0"/>
          </a:p>
          <a:p>
            <a:pPr marL="0" indent="0">
              <a:buNone/>
            </a:pPr>
            <a:endParaRPr lang="en-GB" sz="1800" b="1" dirty="0" smtClean="0"/>
          </a:p>
        </p:txBody>
      </p:sp>
    </p:spTree>
    <p:extLst>
      <p:ext uri="{BB962C8B-B14F-4D97-AF65-F5344CB8AC3E}">
        <p14:creationId xmlns:p14="http://schemas.microsoft.com/office/powerpoint/2010/main" val="3982893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49" y="1340768"/>
            <a:ext cx="8712968" cy="1224136"/>
          </a:xfrm>
        </p:spPr>
        <p:txBody>
          <a:bodyPr/>
          <a:lstStyle/>
          <a:p>
            <a:r>
              <a:rPr lang="en-GB" sz="2800" dirty="0" smtClean="0"/>
              <a:t>Concluding thoughts…..</a:t>
            </a:r>
            <a:br>
              <a:rPr lang="en-GB" sz="2800" dirty="0" smtClean="0"/>
            </a:br>
            <a:endParaRPr lang="en-GB" sz="2800" dirty="0"/>
          </a:p>
        </p:txBody>
      </p:sp>
      <p:sp>
        <p:nvSpPr>
          <p:cNvPr id="3" name="Content Placeholder 2"/>
          <p:cNvSpPr>
            <a:spLocks noGrp="1"/>
          </p:cNvSpPr>
          <p:nvPr>
            <p:ph idx="1"/>
          </p:nvPr>
        </p:nvSpPr>
        <p:spPr>
          <a:xfrm>
            <a:off x="169749" y="2420888"/>
            <a:ext cx="8424863" cy="4248472"/>
          </a:xfrm>
        </p:spPr>
        <p:txBody>
          <a:bodyPr/>
          <a:lstStyle/>
          <a:p>
            <a:pPr marL="0" indent="0">
              <a:buNone/>
            </a:pPr>
            <a:r>
              <a:rPr lang="en-GB" sz="1800" dirty="0"/>
              <a:t>Becoming a social work leader and manager is both an exciting and daunting prospect. </a:t>
            </a:r>
            <a:endParaRPr lang="en-GB" sz="1800" dirty="0" smtClean="0"/>
          </a:p>
          <a:p>
            <a:pPr marL="0" indent="0">
              <a:buNone/>
            </a:pPr>
            <a:r>
              <a:rPr lang="en-GB" sz="1800" dirty="0" smtClean="0"/>
              <a:t>The </a:t>
            </a:r>
            <a:r>
              <a:rPr lang="en-GB" sz="1800" dirty="0"/>
              <a:t>crucial aspect of continuity, common to the roles of both social worker and social work leader and manager, is a shared commitment to a social justice value base. </a:t>
            </a:r>
            <a:endParaRPr lang="en-GB" sz="1800" dirty="0" smtClean="0"/>
          </a:p>
          <a:p>
            <a:pPr marL="0" indent="0">
              <a:buNone/>
            </a:pPr>
            <a:r>
              <a:rPr lang="en-GB" sz="1800" dirty="0" smtClean="0"/>
              <a:t>This </a:t>
            </a:r>
            <a:r>
              <a:rPr lang="en-GB" sz="1800" dirty="0"/>
              <a:t>commitment shapes common professional behaviours that are respectful, empowering and collaborative. </a:t>
            </a:r>
            <a:endParaRPr lang="en-GB" sz="1800" dirty="0" smtClean="0"/>
          </a:p>
          <a:p>
            <a:pPr marL="0" indent="0">
              <a:buNone/>
            </a:pPr>
            <a:r>
              <a:rPr lang="en-GB" sz="1800" dirty="0" smtClean="0"/>
              <a:t>Whilst</a:t>
            </a:r>
            <a:r>
              <a:rPr lang="en-GB" sz="1800" dirty="0"/>
              <a:t>, for practitioners, these behaviours are integral to the relationships they establish with children and families, for social work leaders and managers, they are core to their relationships with the social work practitioners for whom they are responsible.</a:t>
            </a:r>
            <a:endParaRPr lang="en-GB" sz="1800" dirty="0" smtClean="0"/>
          </a:p>
        </p:txBody>
      </p:sp>
    </p:spTree>
    <p:extLst>
      <p:ext uri="{BB962C8B-B14F-4D97-AF65-F5344CB8AC3E}">
        <p14:creationId xmlns:p14="http://schemas.microsoft.com/office/powerpoint/2010/main" val="625818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1052737"/>
            <a:ext cx="8424863" cy="1296144"/>
          </a:xfrm>
        </p:spPr>
        <p:txBody>
          <a:bodyPr/>
          <a:lstStyle/>
          <a:p>
            <a:r>
              <a:rPr lang="en-GB" sz="3200" dirty="0" smtClean="0"/>
              <a:t>Video: The </a:t>
            </a:r>
            <a:r>
              <a:rPr lang="en-GB" sz="3200" dirty="0" err="1" smtClean="0"/>
              <a:t>Kings’s</a:t>
            </a:r>
            <a:r>
              <a:rPr lang="en-GB" sz="3200" dirty="0"/>
              <a:t> Fund - </a:t>
            </a:r>
            <a:r>
              <a:rPr lang="en-GB" sz="3200" dirty="0" smtClean="0"/>
              <a:t>Leadership </a:t>
            </a:r>
            <a:r>
              <a:rPr lang="en-GB" sz="3200" dirty="0"/>
              <a:t>and social justice in social care</a:t>
            </a:r>
          </a:p>
        </p:txBody>
      </p:sp>
      <p:sp>
        <p:nvSpPr>
          <p:cNvPr id="3" name="Content Placeholder 2"/>
          <p:cNvSpPr>
            <a:spLocks noGrp="1"/>
          </p:cNvSpPr>
          <p:nvPr>
            <p:ph idx="1"/>
          </p:nvPr>
        </p:nvSpPr>
        <p:spPr>
          <a:xfrm>
            <a:off x="323862" y="2276873"/>
            <a:ext cx="8424863" cy="4248472"/>
          </a:xfrm>
        </p:spPr>
        <p:txBody>
          <a:bodyPr/>
          <a:lstStyle/>
          <a:p>
            <a:pPr marL="0" indent="0">
              <a:buNone/>
            </a:pPr>
            <a:r>
              <a:rPr lang="en-GB" sz="2400" dirty="0" smtClean="0"/>
              <a:t>James </a:t>
            </a:r>
            <a:r>
              <a:rPr lang="en-GB" sz="2400" dirty="0"/>
              <a:t>Bullion, President of the Association of Directors of Adult Social Services (ADASS), about leadership and social justice in social care. </a:t>
            </a:r>
            <a:endParaRPr lang="en-GB" sz="2400" dirty="0" smtClean="0"/>
          </a:p>
          <a:p>
            <a:pPr marL="0" indent="0">
              <a:buNone/>
            </a:pPr>
            <a:r>
              <a:rPr lang="en-GB" sz="2400" dirty="0" smtClean="0"/>
              <a:t>He </a:t>
            </a:r>
            <a:r>
              <a:rPr lang="en-GB" sz="2400" dirty="0"/>
              <a:t>outlined several areas of inequality and shared some key tools to help tackle social justice issues in the sector</a:t>
            </a:r>
            <a:r>
              <a:rPr lang="en-GB" sz="2400" dirty="0" smtClean="0"/>
              <a:t>.</a:t>
            </a:r>
          </a:p>
          <a:p>
            <a:pPr marL="0" indent="0">
              <a:buNone/>
            </a:pPr>
            <a:r>
              <a:rPr lang="en-GB" sz="2800" dirty="0" smtClean="0"/>
              <a:t>Link:</a:t>
            </a:r>
            <a:endParaRPr lang="en-GB" sz="2800" dirty="0"/>
          </a:p>
          <a:p>
            <a:pPr marL="0" indent="0">
              <a:buNone/>
            </a:pPr>
            <a:r>
              <a:rPr lang="en-GB" sz="2800" dirty="0" smtClean="0">
                <a:hlinkClick r:id="rId2"/>
              </a:rPr>
              <a:t>https://www.youtube.com/watch?v=qG45qHmvwds</a:t>
            </a:r>
            <a:endParaRPr lang="en-GB" sz="2800" dirty="0" smtClean="0"/>
          </a:p>
          <a:p>
            <a:endParaRPr lang="en-GB" dirty="0"/>
          </a:p>
        </p:txBody>
      </p:sp>
    </p:spTree>
    <p:extLst>
      <p:ext uri="{BB962C8B-B14F-4D97-AF65-F5344CB8AC3E}">
        <p14:creationId xmlns:p14="http://schemas.microsoft.com/office/powerpoint/2010/main" val="3551964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49" y="1340768"/>
            <a:ext cx="8712968" cy="432048"/>
          </a:xfrm>
        </p:spPr>
        <p:txBody>
          <a:bodyPr/>
          <a:lstStyle/>
          <a:p>
            <a:r>
              <a:rPr lang="en-GB" sz="2800" dirty="0" smtClean="0"/>
              <a:t>Suggested References</a:t>
            </a:r>
            <a:endParaRPr lang="en-GB" sz="2800" dirty="0"/>
          </a:p>
        </p:txBody>
      </p:sp>
      <p:sp>
        <p:nvSpPr>
          <p:cNvPr id="3" name="Content Placeholder 2"/>
          <p:cNvSpPr>
            <a:spLocks noGrp="1"/>
          </p:cNvSpPr>
          <p:nvPr>
            <p:ph idx="1"/>
          </p:nvPr>
        </p:nvSpPr>
        <p:spPr>
          <a:xfrm>
            <a:off x="169749" y="1844824"/>
            <a:ext cx="8424863" cy="4824536"/>
          </a:xfrm>
        </p:spPr>
        <p:txBody>
          <a:bodyPr/>
          <a:lstStyle/>
          <a:p>
            <a:pPr marL="0" indent="0">
              <a:buNone/>
            </a:pPr>
            <a:r>
              <a:rPr lang="en-GB" sz="1800" kern="1200" dirty="0">
                <a:latin typeface="Arial" charset="0"/>
              </a:rPr>
              <a:t>Applewhite S R, Kao D and Pritzker S (2017) Educator and practitioner views of professional competencies for macro social work practice. International Social Work: Sage Publishing. Available online: </a:t>
            </a:r>
            <a:r>
              <a:rPr lang="en-GB" sz="1800" kern="1200" dirty="0">
                <a:latin typeface="Arial" charset="0"/>
                <a:hlinkClick r:id="rId3"/>
              </a:rPr>
              <a:t>www.journals.sagepub.com/doi</a:t>
            </a:r>
            <a:r>
              <a:rPr lang="en-GB" sz="1800" kern="1200" dirty="0" smtClean="0">
                <a:latin typeface="Arial" charset="0"/>
                <a:hlinkClick r:id="rId3"/>
              </a:rPr>
              <a:t>/</a:t>
            </a:r>
            <a:endParaRPr lang="en-GB" sz="1800" kern="1200" dirty="0" smtClean="0">
              <a:latin typeface="Arial" charset="0"/>
            </a:endParaRPr>
          </a:p>
          <a:p>
            <a:pPr marL="0" indent="0">
              <a:buNone/>
            </a:pPr>
            <a:r>
              <a:rPr lang="en-GB" sz="1800" kern="1200" dirty="0" smtClean="0">
                <a:latin typeface="Arial" charset="0"/>
              </a:rPr>
              <a:t>abs/10.1177/002087281770270.</a:t>
            </a:r>
            <a:endParaRPr lang="en-GB" sz="1800" kern="1200" dirty="0">
              <a:latin typeface="Arial" charset="0"/>
            </a:endParaRPr>
          </a:p>
          <a:p>
            <a:pPr marL="0" indent="0">
              <a:buNone/>
            </a:pPr>
            <a:endParaRPr lang="en-GB" sz="1800" kern="1200" dirty="0" smtClean="0">
              <a:latin typeface="Arial" charset="0"/>
            </a:endParaRPr>
          </a:p>
          <a:p>
            <a:pPr marL="0" indent="0">
              <a:buNone/>
            </a:pPr>
            <a:r>
              <a:rPr lang="en-GB" sz="1800" kern="1200" dirty="0" smtClean="0">
                <a:latin typeface="Arial" charset="0"/>
              </a:rPr>
              <a:t>Peters </a:t>
            </a:r>
            <a:r>
              <a:rPr lang="en-GB" sz="1800" kern="1200" dirty="0">
                <a:latin typeface="Arial" charset="0"/>
              </a:rPr>
              <a:t>C S (2018) ‘Defining social work leadership: a theoretical and conceptual review and analysis’ Journal of Social Work Practice 32 (1) 31-44. </a:t>
            </a:r>
            <a:endParaRPr lang="en-GB" sz="1800" kern="1200" dirty="0" smtClean="0">
              <a:latin typeface="Arial" charset="0"/>
            </a:endParaRPr>
          </a:p>
          <a:p>
            <a:pPr marL="0" indent="0">
              <a:buNone/>
            </a:pPr>
            <a:endParaRPr lang="en-GB" sz="1800" kern="1200" dirty="0" smtClean="0">
              <a:latin typeface="Arial" charset="0"/>
            </a:endParaRPr>
          </a:p>
          <a:p>
            <a:pPr marL="0" indent="0">
              <a:buNone/>
            </a:pPr>
            <a:r>
              <a:rPr lang="en-GB" sz="1800" kern="1200" dirty="0" err="1">
                <a:latin typeface="Arial" charset="0"/>
              </a:rPr>
              <a:t>Ruch</a:t>
            </a:r>
            <a:r>
              <a:rPr lang="en-GB" sz="1800" kern="1200" dirty="0">
                <a:latin typeface="Arial" charset="0"/>
              </a:rPr>
              <a:t> G and </a:t>
            </a:r>
            <a:r>
              <a:rPr lang="en-GB" sz="1800" kern="1200" dirty="0" err="1">
                <a:latin typeface="Arial" charset="0"/>
              </a:rPr>
              <a:t>Maglajlic</a:t>
            </a:r>
            <a:r>
              <a:rPr lang="en-GB" sz="1800" kern="1200" dirty="0">
                <a:latin typeface="Arial" charset="0"/>
              </a:rPr>
              <a:t> R (2019) An Evidence Scoping Study: Professional Development Programmes for First Time Social Work Leaders and Managers. PSPD Repository. </a:t>
            </a:r>
          </a:p>
          <a:p>
            <a:pPr marL="0" indent="0">
              <a:buNone/>
            </a:pPr>
            <a:endParaRPr lang="en-GB" sz="1800" kern="1200" dirty="0">
              <a:latin typeface="Arial" charset="0"/>
            </a:endParaRPr>
          </a:p>
          <a:p>
            <a:pPr marL="0" indent="0">
              <a:buNone/>
            </a:pPr>
            <a:r>
              <a:rPr lang="en-GB" sz="1800" dirty="0" err="1"/>
              <a:t>Tafvelin</a:t>
            </a:r>
            <a:r>
              <a:rPr lang="en-GB" sz="1800" dirty="0"/>
              <a:t> S, </a:t>
            </a:r>
            <a:r>
              <a:rPr lang="en-GB" sz="1800" dirty="0" err="1"/>
              <a:t>Hyvönen</a:t>
            </a:r>
            <a:r>
              <a:rPr lang="en-GB" sz="1800" dirty="0"/>
              <a:t> U and Westerberg K (2014) ‘Transformational leadership in the social work context: The importance of leader continuity and co-worker support’ British Journal of Social Work 44 (4) 886-904. </a:t>
            </a: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p:txBody>
      </p:sp>
    </p:spTree>
    <p:extLst>
      <p:ext uri="{BB962C8B-B14F-4D97-AF65-F5344CB8AC3E}">
        <p14:creationId xmlns:p14="http://schemas.microsoft.com/office/powerpoint/2010/main" val="1493299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Understanding Leadership </a:t>
            </a:r>
            <a:endParaRPr lang="en-GB" dirty="0"/>
          </a:p>
        </p:txBody>
      </p:sp>
      <p:sp>
        <p:nvSpPr>
          <p:cNvPr id="3" name="Content Placeholder 2"/>
          <p:cNvSpPr>
            <a:spLocks noGrp="1"/>
          </p:cNvSpPr>
          <p:nvPr>
            <p:ph idx="1"/>
          </p:nvPr>
        </p:nvSpPr>
        <p:spPr>
          <a:xfrm>
            <a:off x="323862" y="2948259"/>
            <a:ext cx="8424863" cy="3289054"/>
          </a:xfrm>
        </p:spPr>
        <p:txBody>
          <a:bodyPr/>
          <a:lstStyle/>
          <a:p>
            <a:r>
              <a:rPr lang="en-GB" altLang="en-US" b="1" dirty="0"/>
              <a:t>What is leadership? </a:t>
            </a:r>
          </a:p>
          <a:p>
            <a:r>
              <a:rPr lang="en-GB" altLang="en-US" b="1" dirty="0"/>
              <a:t>Why is leadership important – why do we need leaders?</a:t>
            </a:r>
          </a:p>
          <a:p>
            <a:r>
              <a:rPr lang="en-GB" altLang="en-US" b="1" dirty="0"/>
              <a:t>Leaders – born or bred? </a:t>
            </a:r>
          </a:p>
          <a:p>
            <a:pPr marL="0" indent="0">
              <a:buNone/>
            </a:pPr>
            <a:endParaRPr lang="en-GB" dirty="0"/>
          </a:p>
        </p:txBody>
      </p:sp>
    </p:spTree>
    <p:extLst>
      <p:ext uri="{BB962C8B-B14F-4D97-AF65-F5344CB8AC3E}">
        <p14:creationId xmlns:p14="http://schemas.microsoft.com/office/powerpoint/2010/main" val="3294809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Understanding Leadership </a:t>
            </a:r>
            <a:endParaRPr lang="en-GB" dirty="0"/>
          </a:p>
        </p:txBody>
      </p:sp>
      <p:sp>
        <p:nvSpPr>
          <p:cNvPr id="3" name="Content Placeholder 2"/>
          <p:cNvSpPr>
            <a:spLocks noGrp="1"/>
          </p:cNvSpPr>
          <p:nvPr>
            <p:ph idx="1"/>
          </p:nvPr>
        </p:nvSpPr>
        <p:spPr>
          <a:xfrm>
            <a:off x="323862" y="2948259"/>
            <a:ext cx="8424863" cy="3289054"/>
          </a:xfrm>
        </p:spPr>
        <p:txBody>
          <a:bodyPr/>
          <a:lstStyle/>
          <a:p>
            <a:pPr marL="0" indent="0">
              <a:buNone/>
            </a:pPr>
            <a:r>
              <a:rPr lang="en-GB" altLang="en-US" i="1" dirty="0"/>
              <a:t>Leadership is a function of knowing yourself, having a </a:t>
            </a:r>
            <a:r>
              <a:rPr lang="en-GB" altLang="en-US" b="1" i="1" dirty="0"/>
              <a:t>vision</a:t>
            </a:r>
            <a:r>
              <a:rPr lang="en-GB" altLang="en-US" i="1" dirty="0"/>
              <a:t> that is well communicated, </a:t>
            </a:r>
            <a:r>
              <a:rPr lang="en-GB" altLang="en-US" b="1" i="1" dirty="0"/>
              <a:t>building trust</a:t>
            </a:r>
            <a:r>
              <a:rPr lang="en-GB" altLang="en-US" i="1" dirty="0"/>
              <a:t> among colleagues, and </a:t>
            </a:r>
            <a:r>
              <a:rPr lang="en-GB" altLang="en-US" b="1" i="1" dirty="0"/>
              <a:t>taking effective action</a:t>
            </a:r>
            <a:r>
              <a:rPr lang="en-GB" altLang="en-US" i="1" dirty="0"/>
              <a:t> to realize your own leadership potential."</a:t>
            </a:r>
            <a:r>
              <a:rPr lang="en-GB" altLang="en-US" dirty="0"/>
              <a:t> </a:t>
            </a:r>
          </a:p>
          <a:p>
            <a:pPr marL="0" indent="0">
              <a:buNone/>
            </a:pPr>
            <a:endParaRPr lang="en-GB" sz="2000" dirty="0" smtClean="0"/>
          </a:p>
          <a:p>
            <a:pPr marL="0" indent="0">
              <a:buNone/>
            </a:pPr>
            <a:r>
              <a:rPr lang="en-GB" sz="2000" dirty="0" smtClean="0"/>
              <a:t>(Prof </a:t>
            </a:r>
            <a:r>
              <a:rPr lang="en-GB" sz="2000" dirty="0"/>
              <a:t>Warren </a:t>
            </a:r>
            <a:r>
              <a:rPr lang="en-GB" sz="2000" dirty="0" smtClean="0"/>
              <a:t>Bennis 2009)</a:t>
            </a:r>
            <a:endParaRPr lang="en-GB" sz="2000" dirty="0"/>
          </a:p>
          <a:p>
            <a:pPr marL="0" indent="0">
              <a:buNone/>
            </a:pPr>
            <a:endParaRPr lang="en-GB" dirty="0"/>
          </a:p>
        </p:txBody>
      </p:sp>
    </p:spTree>
    <p:extLst>
      <p:ext uri="{BB962C8B-B14F-4D97-AF65-F5344CB8AC3E}">
        <p14:creationId xmlns:p14="http://schemas.microsoft.com/office/powerpoint/2010/main" val="141095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Leadership in Social Work </a:t>
            </a:r>
            <a:endParaRPr lang="en-GB" dirty="0"/>
          </a:p>
        </p:txBody>
      </p:sp>
      <p:sp>
        <p:nvSpPr>
          <p:cNvPr id="3" name="Content Placeholder 2"/>
          <p:cNvSpPr>
            <a:spLocks noGrp="1"/>
          </p:cNvSpPr>
          <p:nvPr>
            <p:ph idx="1"/>
          </p:nvPr>
        </p:nvSpPr>
        <p:spPr>
          <a:xfrm>
            <a:off x="323862" y="2948258"/>
            <a:ext cx="8424863" cy="3649093"/>
          </a:xfrm>
        </p:spPr>
        <p:txBody>
          <a:bodyPr/>
          <a:lstStyle/>
          <a:p>
            <a:pPr marL="0" indent="0">
              <a:buNone/>
            </a:pPr>
            <a:r>
              <a:rPr lang="en-GB" dirty="0"/>
              <a:t>Leadership in social work is poorly defined. This applies within England, the UK and further afield, both within children and families and adults fields, and with no coherent model or definition systematically employed or </a:t>
            </a:r>
            <a:r>
              <a:rPr lang="en-GB" dirty="0" smtClean="0"/>
              <a:t>endorsed. </a:t>
            </a:r>
          </a:p>
          <a:p>
            <a:pPr marL="0" indent="0">
              <a:buNone/>
            </a:pPr>
            <a:r>
              <a:rPr lang="en-GB" dirty="0" smtClean="0"/>
              <a:t> </a:t>
            </a:r>
            <a:r>
              <a:rPr lang="en-GB" sz="1800" dirty="0"/>
              <a:t>(</a:t>
            </a:r>
            <a:r>
              <a:rPr lang="en-GB" sz="1800" dirty="0" err="1" smtClean="0"/>
              <a:t>Hafford</a:t>
            </a:r>
            <a:r>
              <a:rPr lang="en-GB" sz="1800" dirty="0" smtClean="0"/>
              <a:t> - </a:t>
            </a:r>
            <a:r>
              <a:rPr lang="en-GB" sz="1800" dirty="0" err="1" smtClean="0"/>
              <a:t>Letchfield</a:t>
            </a:r>
            <a:r>
              <a:rPr lang="en-GB" sz="1800" dirty="0" smtClean="0"/>
              <a:t> </a:t>
            </a:r>
            <a:r>
              <a:rPr lang="en-GB" sz="1800" dirty="0"/>
              <a:t>et al, 2014; Sullivan, 2016; Lawler &amp; Bilson, </a:t>
            </a:r>
            <a:r>
              <a:rPr lang="en-GB" sz="1800" dirty="0" smtClean="0"/>
              <a:t>2013)</a:t>
            </a:r>
            <a:endParaRPr lang="en-GB" sz="1800" dirty="0"/>
          </a:p>
        </p:txBody>
      </p:sp>
    </p:spTree>
    <p:extLst>
      <p:ext uri="{BB962C8B-B14F-4D97-AF65-F5344CB8AC3E}">
        <p14:creationId xmlns:p14="http://schemas.microsoft.com/office/powerpoint/2010/main" val="2974843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1124745"/>
            <a:ext cx="8424863" cy="1008112"/>
          </a:xfrm>
        </p:spPr>
        <p:txBody>
          <a:bodyPr/>
          <a:lstStyle/>
          <a:p>
            <a:r>
              <a:rPr lang="en-GB" dirty="0" smtClean="0"/>
              <a:t>    Importance of effective Leadership </a:t>
            </a:r>
            <a:endParaRPr lang="en-GB" dirty="0"/>
          </a:p>
        </p:txBody>
      </p:sp>
      <p:sp>
        <p:nvSpPr>
          <p:cNvPr id="3" name="Content Placeholder 2"/>
          <p:cNvSpPr>
            <a:spLocks noGrp="1"/>
          </p:cNvSpPr>
          <p:nvPr>
            <p:ph idx="1"/>
          </p:nvPr>
        </p:nvSpPr>
        <p:spPr>
          <a:xfrm>
            <a:off x="323862" y="2132858"/>
            <a:ext cx="8424863" cy="4464494"/>
          </a:xfrm>
        </p:spPr>
        <p:txBody>
          <a:bodyPr/>
          <a:lstStyle/>
          <a:p>
            <a:pPr marL="0" indent="0">
              <a:buNone/>
            </a:pPr>
            <a:r>
              <a:rPr lang="en-GB" sz="1800" dirty="0" smtClean="0"/>
              <a:t>Has </a:t>
            </a:r>
            <a:r>
              <a:rPr lang="en-GB" sz="1800" dirty="0"/>
              <a:t>been highlighted by a range of scholars and reports, including the two most prominent reviews of child protection practice in England. </a:t>
            </a:r>
            <a:endParaRPr lang="en-GB" sz="1800" dirty="0" smtClean="0"/>
          </a:p>
          <a:p>
            <a:pPr marL="0" indent="0">
              <a:buNone/>
            </a:pPr>
            <a:endParaRPr lang="en-GB" sz="1800" dirty="0"/>
          </a:p>
          <a:p>
            <a:pPr>
              <a:buFont typeface="Wingdings" panose="05000000000000000000" pitchFamily="2" charset="2"/>
              <a:buChar char="Ø"/>
            </a:pPr>
            <a:r>
              <a:rPr lang="en-GB" sz="1800" dirty="0" smtClean="0"/>
              <a:t>Laming </a:t>
            </a:r>
            <a:r>
              <a:rPr lang="en-GB" sz="1800" dirty="0"/>
              <a:t>(2009) reminded us that serious case reviews consistently refer to the importance of effective leadership. </a:t>
            </a:r>
            <a:endParaRPr lang="en-GB" sz="1800" dirty="0" smtClean="0"/>
          </a:p>
          <a:p>
            <a:pPr>
              <a:buFont typeface="Wingdings" panose="05000000000000000000" pitchFamily="2" charset="2"/>
              <a:buChar char="Ø"/>
            </a:pPr>
            <a:endParaRPr lang="en-GB" sz="1800" dirty="0"/>
          </a:p>
          <a:p>
            <a:pPr>
              <a:buFont typeface="Wingdings" panose="05000000000000000000" pitchFamily="2" charset="2"/>
              <a:buChar char="Ø"/>
            </a:pPr>
            <a:r>
              <a:rPr lang="en-GB" sz="1800" dirty="0" smtClean="0"/>
              <a:t>In </a:t>
            </a:r>
            <a:r>
              <a:rPr lang="en-GB" sz="1800" dirty="0"/>
              <a:t>her seminal review of child protection, Munro (2011) stated that ‘Leadership will be needed throughout organisations to implement the review’s recommendations successfully, especially to help move from a command-and-control culture encouraging compliance to a learning and adapting culture’ (p.107). </a:t>
            </a:r>
            <a:endParaRPr lang="en-GB" sz="1800" dirty="0" smtClean="0"/>
          </a:p>
          <a:p>
            <a:pPr>
              <a:buFont typeface="Wingdings" panose="05000000000000000000" pitchFamily="2" charset="2"/>
              <a:buChar char="Ø"/>
            </a:pPr>
            <a:endParaRPr lang="en-GB" sz="1800" dirty="0" smtClean="0"/>
          </a:p>
          <a:p>
            <a:pPr>
              <a:buFont typeface="Wingdings" panose="05000000000000000000" pitchFamily="2" charset="2"/>
              <a:buChar char="Ø"/>
            </a:pPr>
            <a:r>
              <a:rPr lang="en-GB" sz="1800" dirty="0" smtClean="0"/>
              <a:t>These </a:t>
            </a:r>
            <a:r>
              <a:rPr lang="en-GB" sz="1800" dirty="0"/>
              <a:t>underscore the importance ascribed to leadership for improving social work practice. </a:t>
            </a:r>
          </a:p>
        </p:txBody>
      </p:sp>
    </p:spTree>
    <p:extLst>
      <p:ext uri="{BB962C8B-B14F-4D97-AF65-F5344CB8AC3E}">
        <p14:creationId xmlns:p14="http://schemas.microsoft.com/office/powerpoint/2010/main" val="397473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1268761"/>
            <a:ext cx="8424863" cy="1440160"/>
          </a:xfrm>
        </p:spPr>
        <p:txBody>
          <a:bodyPr/>
          <a:lstStyle/>
          <a:p>
            <a:r>
              <a:rPr lang="en-GB" dirty="0" smtClean="0"/>
              <a:t/>
            </a:r>
            <a:br>
              <a:rPr lang="en-GB" dirty="0" smtClean="0"/>
            </a:br>
            <a:r>
              <a:rPr lang="en-GB" dirty="0" smtClean="0"/>
              <a:t>What makes </a:t>
            </a:r>
            <a:r>
              <a:rPr lang="en-GB" dirty="0"/>
              <a:t>an effective social work leader and manager?</a:t>
            </a:r>
            <a:br>
              <a:rPr lang="en-GB" dirty="0"/>
            </a:br>
            <a:r>
              <a:rPr lang="en-GB" dirty="0"/>
              <a:t> </a:t>
            </a:r>
          </a:p>
        </p:txBody>
      </p:sp>
      <p:sp>
        <p:nvSpPr>
          <p:cNvPr id="3" name="Content Placeholder 2"/>
          <p:cNvSpPr>
            <a:spLocks noGrp="1"/>
          </p:cNvSpPr>
          <p:nvPr>
            <p:ph idx="1"/>
          </p:nvPr>
        </p:nvSpPr>
        <p:spPr>
          <a:xfrm>
            <a:off x="323862" y="2948258"/>
            <a:ext cx="8424863" cy="3649093"/>
          </a:xfrm>
        </p:spPr>
        <p:txBody>
          <a:bodyPr/>
          <a:lstStyle/>
          <a:p>
            <a:pPr marL="0" indent="0">
              <a:buNone/>
            </a:pPr>
            <a:r>
              <a:rPr lang="en-GB" sz="1800" dirty="0"/>
              <a:t>In a </a:t>
            </a:r>
            <a:r>
              <a:rPr lang="en-GB" sz="1800" dirty="0" smtClean="0"/>
              <a:t>conducted </a:t>
            </a:r>
            <a:r>
              <a:rPr lang="en-GB" sz="1800" dirty="0"/>
              <a:t>systematic review of the social work leadership and management literature, Peters (2017, p102) concluded:</a:t>
            </a:r>
          </a:p>
          <a:p>
            <a:pPr marL="0" indent="0">
              <a:buNone/>
            </a:pPr>
            <a:endParaRPr lang="en-GB" sz="1800" dirty="0" smtClean="0"/>
          </a:p>
          <a:p>
            <a:pPr marL="0" indent="0">
              <a:buNone/>
            </a:pPr>
            <a:r>
              <a:rPr lang="en-GB" sz="1800" dirty="0"/>
              <a:t>‘Despite the clear need for strong leaders in the managerial and executive positions of human service </a:t>
            </a:r>
            <a:r>
              <a:rPr lang="en-GB" sz="1800" dirty="0" smtClean="0"/>
              <a:t>organisations</a:t>
            </a:r>
            <a:r>
              <a:rPr lang="en-GB" sz="1800" dirty="0"/>
              <a:t>, there are very few courses that teach the leadership skills that are needed for the administration of human service provision in the context of client needs, employee needs, </a:t>
            </a:r>
            <a:r>
              <a:rPr lang="en-GB" sz="1800" dirty="0" smtClean="0"/>
              <a:t>organisational </a:t>
            </a:r>
            <a:r>
              <a:rPr lang="en-GB" sz="1800" dirty="0"/>
              <a:t>needs and changing political climates.’</a:t>
            </a:r>
          </a:p>
        </p:txBody>
      </p:sp>
    </p:spTree>
    <p:extLst>
      <p:ext uri="{BB962C8B-B14F-4D97-AF65-F5344CB8AC3E}">
        <p14:creationId xmlns:p14="http://schemas.microsoft.com/office/powerpoint/2010/main" val="2018017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1196752"/>
            <a:ext cx="8424863" cy="1753085"/>
          </a:xfrm>
        </p:spPr>
        <p:txBody>
          <a:bodyPr/>
          <a:lstStyle/>
          <a:p>
            <a:r>
              <a:rPr lang="en-GB" dirty="0"/>
              <a:t> </a:t>
            </a:r>
            <a:r>
              <a:rPr lang="en-GB" sz="3200" dirty="0" smtClean="0"/>
              <a:t>Leadership </a:t>
            </a:r>
            <a:r>
              <a:rPr lang="en-GB" sz="3200" dirty="0"/>
              <a:t>versus </a:t>
            </a:r>
            <a:r>
              <a:rPr lang="en-GB" sz="3200" dirty="0" smtClean="0"/>
              <a:t>management identities </a:t>
            </a:r>
            <a:r>
              <a:rPr lang="en-GB" sz="3200" dirty="0"/>
              <a:t/>
            </a:r>
            <a:br>
              <a:rPr lang="en-GB" sz="3200" dirty="0"/>
            </a:br>
            <a:endParaRPr lang="en-GB" sz="3200" dirty="0"/>
          </a:p>
        </p:txBody>
      </p:sp>
      <p:sp>
        <p:nvSpPr>
          <p:cNvPr id="3" name="Content Placeholder 2"/>
          <p:cNvSpPr>
            <a:spLocks noGrp="1"/>
          </p:cNvSpPr>
          <p:nvPr>
            <p:ph idx="1"/>
          </p:nvPr>
        </p:nvSpPr>
        <p:spPr>
          <a:xfrm>
            <a:off x="323862" y="2948258"/>
            <a:ext cx="8424863" cy="3649093"/>
          </a:xfrm>
        </p:spPr>
        <p:txBody>
          <a:bodyPr/>
          <a:lstStyle/>
          <a:p>
            <a:pPr marL="0" indent="0">
              <a:buNone/>
            </a:pPr>
            <a:endParaRPr lang="en-GB" sz="1800" dirty="0" smtClean="0"/>
          </a:p>
          <a:p>
            <a:pPr marL="0" indent="0">
              <a:buNone/>
            </a:pPr>
            <a:r>
              <a:rPr lang="en-GB" sz="1800" dirty="0" smtClean="0"/>
              <a:t>Here’s </a:t>
            </a:r>
            <a:r>
              <a:rPr lang="en-GB" sz="1800" dirty="0"/>
              <a:t>a colloquial turn of phrase for distinguishing between leadership and management, ‘Leadership is all about “doing the right thing” and management about “doing things right</a:t>
            </a:r>
            <a:r>
              <a:rPr lang="en-GB" sz="1800" dirty="0" smtClean="0"/>
              <a:t>”’</a:t>
            </a:r>
          </a:p>
          <a:p>
            <a:pPr marL="0" indent="0">
              <a:buNone/>
            </a:pPr>
            <a:endParaRPr lang="en-GB" sz="1800" dirty="0" smtClean="0"/>
          </a:p>
          <a:p>
            <a:pPr marL="0" indent="0">
              <a:buNone/>
            </a:pPr>
            <a:r>
              <a:rPr lang="en-GB" sz="1800" dirty="0" smtClean="0"/>
              <a:t>Refer to the table below: </a:t>
            </a:r>
            <a:endParaRPr lang="en-GB" sz="1800" dirty="0"/>
          </a:p>
          <a:p>
            <a:pPr marL="0" indent="0">
              <a:buNone/>
            </a:pPr>
            <a:r>
              <a:rPr lang="en-GB" sz="1800" dirty="0" smtClean="0"/>
              <a:t>  </a:t>
            </a:r>
            <a:endParaRPr lang="en-GB" sz="1800" dirty="0"/>
          </a:p>
        </p:txBody>
      </p:sp>
    </p:spTree>
    <p:extLst>
      <p:ext uri="{BB962C8B-B14F-4D97-AF65-F5344CB8AC3E}">
        <p14:creationId xmlns:p14="http://schemas.microsoft.com/office/powerpoint/2010/main" val="2228818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3659430"/>
              </p:ext>
            </p:extLst>
          </p:nvPr>
        </p:nvGraphicFramePr>
        <p:xfrm>
          <a:off x="0" y="0"/>
          <a:ext cx="9144000" cy="666935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763823998"/>
                    </a:ext>
                  </a:extLst>
                </a:gridCol>
                <a:gridCol w="4572000">
                  <a:extLst>
                    <a:ext uri="{9D8B030D-6E8A-4147-A177-3AD203B41FA5}">
                      <a16:colId xmlns:a16="http://schemas.microsoft.com/office/drawing/2014/main" val="817694612"/>
                    </a:ext>
                  </a:extLst>
                </a:gridCol>
              </a:tblGrid>
              <a:tr h="381106">
                <a:tc>
                  <a:txBody>
                    <a:bodyPr/>
                    <a:lstStyle/>
                    <a:p>
                      <a:r>
                        <a:rPr lang="en-GB" dirty="0" smtClean="0"/>
                        <a:t> </a:t>
                      </a:r>
                      <a:r>
                        <a:rPr lang="en-GB" dirty="0" smtClean="0">
                          <a:solidFill>
                            <a:schemeClr val="tx1"/>
                          </a:solidFill>
                        </a:rPr>
                        <a:t>Managers </a:t>
                      </a:r>
                      <a:endParaRPr lang="en-GB" dirty="0">
                        <a:solidFill>
                          <a:schemeClr val="tx1"/>
                        </a:solidFill>
                      </a:endParaRPr>
                    </a:p>
                  </a:txBody>
                  <a:tcPr/>
                </a:tc>
                <a:tc>
                  <a:txBody>
                    <a:bodyPr/>
                    <a:lstStyle/>
                    <a:p>
                      <a:r>
                        <a:rPr lang="en-GB" b="0" dirty="0" smtClean="0">
                          <a:solidFill>
                            <a:schemeClr val="tx1">
                              <a:lumMod val="85000"/>
                              <a:lumOff val="15000"/>
                            </a:schemeClr>
                          </a:solidFill>
                        </a:rPr>
                        <a:t> </a:t>
                      </a:r>
                      <a:r>
                        <a:rPr lang="en-GB" b="1" dirty="0" smtClean="0">
                          <a:solidFill>
                            <a:schemeClr val="tx1"/>
                          </a:solidFill>
                        </a:rPr>
                        <a:t>Leaders </a:t>
                      </a:r>
                      <a:endParaRPr lang="en-GB" b="1" dirty="0">
                        <a:solidFill>
                          <a:schemeClr val="tx1"/>
                        </a:solidFill>
                      </a:endParaRPr>
                    </a:p>
                  </a:txBody>
                  <a:tcPr/>
                </a:tc>
                <a:extLst>
                  <a:ext uri="{0D108BD9-81ED-4DB2-BD59-A6C34878D82A}">
                    <a16:rowId xmlns:a16="http://schemas.microsoft.com/office/drawing/2014/main" val="1589157155"/>
                  </a:ext>
                </a:extLst>
              </a:tr>
              <a:tr h="1238596">
                <a:tc>
                  <a:txBody>
                    <a:bodyPr/>
                    <a:lstStyle/>
                    <a:p>
                      <a:r>
                        <a:rPr lang="en-GB" b="1" dirty="0" smtClean="0"/>
                        <a:t>Plan</a:t>
                      </a:r>
                      <a:r>
                        <a:rPr lang="en-GB" dirty="0" smtClean="0"/>
                        <a:t>: Set objectives, forecast, analyse problems, make decisions and formulate policy.</a:t>
                      </a:r>
                    </a:p>
                    <a:p>
                      <a:r>
                        <a:rPr lang="en-GB" dirty="0" smtClean="0"/>
                        <a:t> </a:t>
                      </a:r>
                      <a:endParaRPr lang="en-GB" dirty="0"/>
                    </a:p>
                  </a:txBody>
                  <a:tcPr/>
                </a:tc>
                <a:tc>
                  <a:txBody>
                    <a:bodyPr/>
                    <a:lstStyle/>
                    <a:p>
                      <a:r>
                        <a:rPr lang="en-GB" b="1" dirty="0" smtClean="0"/>
                        <a:t>Give direction</a:t>
                      </a:r>
                      <a:r>
                        <a:rPr lang="en-GB" dirty="0" smtClean="0"/>
                        <a:t>: Find a way forward and communicate a clear direction, identify new goals, services and structures</a:t>
                      </a:r>
                    </a:p>
                    <a:p>
                      <a:r>
                        <a:rPr lang="en-GB" dirty="0" smtClean="0"/>
                        <a:t> </a:t>
                      </a:r>
                      <a:endParaRPr lang="en-GB" dirty="0"/>
                    </a:p>
                  </a:txBody>
                  <a:tcPr/>
                </a:tc>
                <a:extLst>
                  <a:ext uri="{0D108BD9-81ED-4DB2-BD59-A6C34878D82A}">
                    <a16:rowId xmlns:a16="http://schemas.microsoft.com/office/drawing/2014/main" val="4189557453"/>
                  </a:ext>
                </a:extLst>
              </a:tr>
              <a:tr h="952765">
                <a:tc>
                  <a:txBody>
                    <a:bodyPr/>
                    <a:lstStyle/>
                    <a:p>
                      <a:r>
                        <a:rPr lang="en-GB" b="1" dirty="0" smtClean="0"/>
                        <a:t>Organise:</a:t>
                      </a:r>
                      <a:r>
                        <a:rPr lang="en-GB" dirty="0" smtClean="0"/>
                        <a:t> Determine what activities are required to meet objectives, classify work, divide it up and assign </a:t>
                      </a:r>
                      <a:endParaRPr lang="en-GB" dirty="0"/>
                    </a:p>
                  </a:txBody>
                  <a:tcPr/>
                </a:tc>
                <a:tc>
                  <a:txBody>
                    <a:bodyPr/>
                    <a:lstStyle/>
                    <a:p>
                      <a:r>
                        <a:rPr lang="en-GB" b="1" dirty="0" smtClean="0"/>
                        <a:t>Offer inspiration</a:t>
                      </a:r>
                      <a:r>
                        <a:rPr lang="en-GB" dirty="0" smtClean="0"/>
                        <a:t>: Through ideas and articulate thoughts that motivate others. </a:t>
                      </a:r>
                    </a:p>
                    <a:p>
                      <a:r>
                        <a:rPr lang="en-GB" dirty="0" smtClean="0"/>
                        <a:t> </a:t>
                      </a:r>
                      <a:endParaRPr lang="en-GB" dirty="0"/>
                    </a:p>
                  </a:txBody>
                  <a:tcPr/>
                </a:tc>
                <a:extLst>
                  <a:ext uri="{0D108BD9-81ED-4DB2-BD59-A6C34878D82A}">
                    <a16:rowId xmlns:a16="http://schemas.microsoft.com/office/drawing/2014/main" val="1569597434"/>
                  </a:ext>
                </a:extLst>
              </a:tr>
              <a:tr h="1524425">
                <a:tc>
                  <a:txBody>
                    <a:bodyPr/>
                    <a:lstStyle/>
                    <a:p>
                      <a:r>
                        <a:rPr lang="en-GB" b="1" dirty="0" smtClean="0"/>
                        <a:t>Co-ordinate</a:t>
                      </a:r>
                      <a:r>
                        <a:rPr lang="en-GB" dirty="0" smtClean="0"/>
                        <a:t>: Inspire the staff to contribute both individually and as a group to achieving the organisation, objectives.</a:t>
                      </a:r>
                    </a:p>
                    <a:p>
                      <a:r>
                        <a:rPr lang="en-GB" dirty="0" smtClean="0"/>
                        <a:t> </a:t>
                      </a:r>
                      <a:endParaRPr lang="en-GB" dirty="0"/>
                    </a:p>
                  </a:txBody>
                  <a:tcPr/>
                </a:tc>
                <a:tc>
                  <a:txBody>
                    <a:bodyPr/>
                    <a:lstStyle/>
                    <a:p>
                      <a:r>
                        <a:rPr lang="en-GB" b="1" dirty="0" smtClean="0"/>
                        <a:t>Build teamwork</a:t>
                      </a:r>
                      <a:r>
                        <a:rPr lang="en-GB" dirty="0" smtClean="0"/>
                        <a:t>: Use teams as the most effective form of leadership, spending time building and encouraging collaboration</a:t>
                      </a:r>
                      <a:endParaRPr lang="en-GB" dirty="0"/>
                    </a:p>
                  </a:txBody>
                  <a:tcPr/>
                </a:tc>
                <a:extLst>
                  <a:ext uri="{0D108BD9-81ED-4DB2-BD59-A6C34878D82A}">
                    <a16:rowId xmlns:a16="http://schemas.microsoft.com/office/drawing/2014/main" val="1874473146"/>
                  </a:ext>
                </a:extLst>
              </a:tr>
              <a:tr h="1238596">
                <a:tc>
                  <a:txBody>
                    <a:bodyPr/>
                    <a:lstStyle/>
                    <a:p>
                      <a:r>
                        <a:rPr lang="en-GB" b="1" dirty="0" smtClean="0"/>
                        <a:t>Control:</a:t>
                      </a:r>
                      <a:r>
                        <a:rPr lang="en-GB" dirty="0" smtClean="0"/>
                        <a:t> Check performance against plans, develop people and maximise their potential to attain agreed outcomes. </a:t>
                      </a:r>
                      <a:endParaRPr lang="en-GB" dirty="0"/>
                    </a:p>
                  </a:txBody>
                  <a:tcPr/>
                </a:tc>
                <a:tc>
                  <a:txBody>
                    <a:bodyPr/>
                    <a:lstStyle/>
                    <a:p>
                      <a:r>
                        <a:rPr lang="en-GB" b="1" dirty="0" smtClean="0"/>
                        <a:t>Set an example</a:t>
                      </a:r>
                      <a:r>
                        <a:rPr lang="en-GB" dirty="0" smtClean="0"/>
                        <a:t>: Model what leaders do and how they do it.</a:t>
                      </a:r>
                    </a:p>
                    <a:p>
                      <a:r>
                        <a:rPr lang="en-GB" dirty="0" smtClean="0"/>
                        <a:t> </a:t>
                      </a:r>
                      <a:endParaRPr lang="en-GB" dirty="0"/>
                    </a:p>
                  </a:txBody>
                  <a:tcPr/>
                </a:tc>
                <a:extLst>
                  <a:ext uri="{0D108BD9-81ED-4DB2-BD59-A6C34878D82A}">
                    <a16:rowId xmlns:a16="http://schemas.microsoft.com/office/drawing/2014/main" val="1465003979"/>
                  </a:ext>
                </a:extLst>
              </a:tr>
              <a:tr h="952765">
                <a:tc>
                  <a:txBody>
                    <a:bodyPr/>
                    <a:lstStyle/>
                    <a:p>
                      <a:endParaRPr lang="en-GB" dirty="0"/>
                    </a:p>
                  </a:txBody>
                  <a:tcPr/>
                </a:tc>
                <a:tc>
                  <a:txBody>
                    <a:bodyPr/>
                    <a:lstStyle/>
                    <a:p>
                      <a:r>
                        <a:rPr lang="en-GB" b="1" dirty="0" smtClean="0"/>
                        <a:t>Gain acceptance</a:t>
                      </a:r>
                      <a:r>
                        <a:rPr lang="en-GB" dirty="0" smtClean="0"/>
                        <a:t>: Act in ways that inspire acknowledgement of leadership status in followers</a:t>
                      </a:r>
                      <a:endParaRPr lang="en-GB" dirty="0"/>
                    </a:p>
                  </a:txBody>
                  <a:tcPr/>
                </a:tc>
                <a:extLst>
                  <a:ext uri="{0D108BD9-81ED-4DB2-BD59-A6C34878D82A}">
                    <a16:rowId xmlns:a16="http://schemas.microsoft.com/office/drawing/2014/main" val="2244233148"/>
                  </a:ext>
                </a:extLst>
              </a:tr>
              <a:tr h="381106">
                <a:tc>
                  <a:txBody>
                    <a:bodyPr/>
                    <a:lstStyle/>
                    <a:p>
                      <a:endParaRPr lang="en-GB"/>
                    </a:p>
                  </a:txBody>
                  <a:tcPr/>
                </a:tc>
                <a:tc>
                  <a:txBody>
                    <a:bodyPr/>
                    <a:lstStyle/>
                    <a:p>
                      <a:endParaRPr lang="en-GB" dirty="0"/>
                    </a:p>
                  </a:txBody>
                  <a:tcPr/>
                </a:tc>
                <a:extLst>
                  <a:ext uri="{0D108BD9-81ED-4DB2-BD59-A6C34878D82A}">
                    <a16:rowId xmlns:a16="http://schemas.microsoft.com/office/drawing/2014/main" val="1440134285"/>
                  </a:ext>
                </a:extLst>
              </a:tr>
            </a:tbl>
          </a:graphicData>
        </a:graphic>
      </p:graphicFrame>
    </p:spTree>
    <p:extLst>
      <p:ext uri="{BB962C8B-B14F-4D97-AF65-F5344CB8AC3E}">
        <p14:creationId xmlns:p14="http://schemas.microsoft.com/office/powerpoint/2010/main" val="2056812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1196752"/>
            <a:ext cx="8424863" cy="1753085"/>
          </a:xfrm>
        </p:spPr>
        <p:txBody>
          <a:bodyPr/>
          <a:lstStyle/>
          <a:p>
            <a:r>
              <a:rPr lang="en-GB" dirty="0" smtClean="0"/>
              <a:t>The </a:t>
            </a:r>
            <a:r>
              <a:rPr lang="en-GB" dirty="0"/>
              <a:t>danger for social work leaders and managers </a:t>
            </a:r>
            <a:r>
              <a:rPr lang="en-GB" dirty="0" smtClean="0"/>
              <a:t>lies… </a:t>
            </a:r>
            <a:r>
              <a:rPr lang="en-GB" sz="3200" dirty="0"/>
              <a:t/>
            </a:r>
            <a:br>
              <a:rPr lang="en-GB" sz="3200" dirty="0"/>
            </a:br>
            <a:endParaRPr lang="en-GB" sz="3200" dirty="0"/>
          </a:p>
        </p:txBody>
      </p:sp>
      <p:sp>
        <p:nvSpPr>
          <p:cNvPr id="3" name="Content Placeholder 2"/>
          <p:cNvSpPr>
            <a:spLocks noGrp="1"/>
          </p:cNvSpPr>
          <p:nvPr>
            <p:ph idx="1"/>
          </p:nvPr>
        </p:nvSpPr>
        <p:spPr>
          <a:xfrm>
            <a:off x="323862" y="2948258"/>
            <a:ext cx="8424863" cy="3649093"/>
          </a:xfrm>
        </p:spPr>
        <p:txBody>
          <a:bodyPr/>
          <a:lstStyle/>
          <a:p>
            <a:pPr marL="0" indent="0">
              <a:buNone/>
            </a:pPr>
            <a:r>
              <a:rPr lang="en-GB" sz="1800" dirty="0"/>
              <a:t> </a:t>
            </a:r>
            <a:r>
              <a:rPr lang="en-GB" sz="1800" dirty="0" smtClean="0"/>
              <a:t>-In </a:t>
            </a:r>
            <a:r>
              <a:rPr lang="en-GB" sz="1800" dirty="0"/>
              <a:t>the face of growing and relentless demands associated with the austerity agenda, i.e. financial pressures, increasingly complicated social problems, greater demand for services and </a:t>
            </a:r>
            <a:r>
              <a:rPr lang="en-GB" sz="1800" dirty="0" smtClean="0"/>
              <a:t>resources</a:t>
            </a:r>
          </a:p>
          <a:p>
            <a:pPr marL="0" indent="0">
              <a:buNone/>
            </a:pPr>
            <a:endParaRPr lang="en-GB" sz="1800" dirty="0"/>
          </a:p>
          <a:p>
            <a:pPr marL="0" indent="0">
              <a:buNone/>
            </a:pPr>
            <a:r>
              <a:rPr lang="en-GB" sz="1800" dirty="0" smtClean="0"/>
              <a:t>-Difficulties </a:t>
            </a:r>
            <a:r>
              <a:rPr lang="en-GB" sz="1800" dirty="0"/>
              <a:t>in recruiting and retaining staff and so </a:t>
            </a:r>
            <a:r>
              <a:rPr lang="en-GB" sz="1800" dirty="0" smtClean="0"/>
              <a:t>on.</a:t>
            </a:r>
          </a:p>
          <a:p>
            <a:pPr marL="0" indent="0">
              <a:buNone/>
            </a:pPr>
            <a:endParaRPr lang="en-GB" sz="1800" dirty="0" smtClean="0"/>
          </a:p>
          <a:p>
            <a:pPr marL="0" indent="0">
              <a:buNone/>
            </a:pPr>
            <a:r>
              <a:rPr lang="en-GB" sz="1800" dirty="0" smtClean="0"/>
              <a:t>-In </a:t>
            </a:r>
            <a:r>
              <a:rPr lang="en-GB" sz="1800" dirty="0"/>
              <a:t>the reduction of their professional remit to one that prioritises procedures and bureaucracy over people and relationships. </a:t>
            </a:r>
            <a:endParaRPr lang="en-GB" sz="1800" dirty="0" smtClean="0"/>
          </a:p>
        </p:txBody>
      </p:sp>
    </p:spTree>
    <p:extLst>
      <p:ext uri="{BB962C8B-B14F-4D97-AF65-F5344CB8AC3E}">
        <p14:creationId xmlns:p14="http://schemas.microsoft.com/office/powerpoint/2010/main" val="298146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uow2">
  <a:themeElements>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w2">
      <a:majorFont>
        <a:latin typeface="Rockwel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w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w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w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w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w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w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w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w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w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w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w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uow2</Template>
  <TotalTime>9077</TotalTime>
  <Words>2413</Words>
  <Application>Microsoft Office PowerPoint</Application>
  <PresentationFormat>On-screen Show (4:3)</PresentationFormat>
  <Paragraphs>168</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Helvetica</vt:lpstr>
      <vt:lpstr>Rockwell</vt:lpstr>
      <vt:lpstr>Wingdings</vt:lpstr>
      <vt:lpstr>uow2</vt:lpstr>
      <vt:lpstr>PowerPoint Presentation</vt:lpstr>
      <vt:lpstr>       Understanding Leadership </vt:lpstr>
      <vt:lpstr>       Understanding Leadership </vt:lpstr>
      <vt:lpstr>       Leadership in Social Work </vt:lpstr>
      <vt:lpstr>    Importance of effective Leadership </vt:lpstr>
      <vt:lpstr> What makes an effective social work leader and manager?  </vt:lpstr>
      <vt:lpstr> Leadership versus management identities  </vt:lpstr>
      <vt:lpstr>PowerPoint Presentation</vt:lpstr>
      <vt:lpstr>The danger for social work leaders and managers lies…  </vt:lpstr>
      <vt:lpstr>Core leadership and management competences </vt:lpstr>
      <vt:lpstr> Which models of leadership and management are most suitable for social work? </vt:lpstr>
      <vt:lpstr> Models of leadership and management in social work…  </vt:lpstr>
      <vt:lpstr> Models of leadership and management in social work…  </vt:lpstr>
      <vt:lpstr>Concluding thoughts….. </vt:lpstr>
      <vt:lpstr>Video: The Kings’s Fund - Leadership and social justice in social care</vt:lpstr>
      <vt:lpstr>Suggested References</vt:lpstr>
    </vt:vector>
  </TitlesOfParts>
  <Company>University of Wolverhampton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in8055</dc:creator>
  <cp:lastModifiedBy>Ashraf, Maqsoodah</cp:lastModifiedBy>
  <cp:revision>447</cp:revision>
  <cp:lastPrinted>2018-01-30T16:18:44Z</cp:lastPrinted>
  <dcterms:created xsi:type="dcterms:W3CDTF">2009-12-02T13:43:23Z</dcterms:created>
  <dcterms:modified xsi:type="dcterms:W3CDTF">2021-03-02T15:15:41Z</dcterms:modified>
</cp:coreProperties>
</file>