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5" r:id="rId3"/>
    <p:sldId id="367" r:id="rId4"/>
    <p:sldId id="344" r:id="rId5"/>
    <p:sldId id="335" r:id="rId6"/>
    <p:sldId id="363" r:id="rId7"/>
    <p:sldId id="352" r:id="rId8"/>
    <p:sldId id="347" r:id="rId9"/>
    <p:sldId id="361" r:id="rId10"/>
    <p:sldId id="362" r:id="rId11"/>
    <p:sldId id="340" r:id="rId12"/>
    <p:sldId id="349" r:id="rId13"/>
    <p:sldId id="343" r:id="rId14"/>
    <p:sldId id="353" r:id="rId15"/>
    <p:sldId id="364" r:id="rId16"/>
    <p:sldId id="342" r:id="rId17"/>
    <p:sldId id="358" r:id="rId18"/>
    <p:sldId id="350" r:id="rId19"/>
    <p:sldId id="351" r:id="rId20"/>
    <p:sldId id="355" r:id="rId21"/>
    <p:sldId id="359" r:id="rId22"/>
    <p:sldId id="357" r:id="rId23"/>
    <p:sldId id="368" r:id="rId24"/>
    <p:sldId id="365" r:id="rId25"/>
    <p:sldId id="366" r:id="rId26"/>
    <p:sldId id="310" r:id="rId27"/>
  </p:sldIdLst>
  <p:sldSz cx="9144000" cy="5143500" type="screen16x9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49B"/>
    <a:srgbClr val="1E334A"/>
    <a:srgbClr val="660066"/>
    <a:srgbClr val="CC0099"/>
    <a:srgbClr val="200029"/>
    <a:srgbClr val="1A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84272" autoAdjust="0"/>
  </p:normalViewPr>
  <p:slideViewPr>
    <p:cSldViewPr>
      <p:cViewPr>
        <p:scale>
          <a:sx n="100" d="100"/>
          <a:sy n="100" d="100"/>
        </p:scale>
        <p:origin x="360" y="-48"/>
      </p:cViewPr>
      <p:guideLst>
        <p:guide orient="horz" pos="1620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406" y="-90"/>
      </p:cViewPr>
      <p:guideLst>
        <p:guide orient="horz" pos="310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61822"/>
            <a:ext cx="2946145" cy="4933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61822"/>
            <a:ext cx="2946144" cy="4933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FF9B02-B511-41B7-B86E-BB5F03402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5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681700"/>
            <a:ext cx="5437168" cy="44357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1822"/>
            <a:ext cx="2946145" cy="4933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361822"/>
            <a:ext cx="2946144" cy="4933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91629A-89CF-4C2C-9865-CC6C32D549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7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00B106-CA7A-462B-9E3C-E754271A2A10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689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00B106-CA7A-462B-9E3C-E754271A2A10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63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84688"/>
            <a:ext cx="7772400" cy="1102519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01516"/>
            <a:ext cx="6400800" cy="1314450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chemeClr val="bg1"/>
                </a:solidFill>
                <a:latin typeface="Rockwell" pitchFamily="18" charset="0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58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8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95" y="742952"/>
            <a:ext cx="2105025" cy="4096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742952"/>
            <a:ext cx="6167438" cy="4096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4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73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7" y="1455736"/>
            <a:ext cx="8424863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139183"/>
            <a:ext cx="4135438" cy="3240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95" y="2139183"/>
            <a:ext cx="4137025" cy="3240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7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43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8079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0612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208079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560612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30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1196155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15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206769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3599"/>
            <a:ext cx="5486400" cy="23420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7" y="1355128"/>
            <a:ext cx="84248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7" y="2211191"/>
            <a:ext cx="8424863" cy="324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715768"/>
            <a:ext cx="7772400" cy="1102519"/>
          </a:xfrm>
        </p:spPr>
        <p:txBody>
          <a:bodyPr/>
          <a:lstStyle/>
          <a:p>
            <a:pPr eaLnBrk="1" hangingPunct="1"/>
            <a:r>
              <a:rPr lang="en-GB" dirty="0" smtClean="0"/>
              <a:t>Research in UK Higher Education </a:t>
            </a:r>
            <a:r>
              <a:rPr lang="en-GB" sz="3200" dirty="0" smtClean="0"/>
              <a:t>– The Challenges and Opportunities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3748811"/>
            <a:ext cx="7772400" cy="91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Rockwell" pitchFamily="18" charset="0"/>
              </a:defRPr>
            </a:lvl9pPr>
          </a:lstStyle>
          <a:p>
            <a:pPr eaLnBrk="1" hangingPunct="1"/>
            <a:r>
              <a:rPr lang="en-GB" sz="2400" kern="0" dirty="0" smtClean="0"/>
              <a:t>Professor Geoff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857250"/>
          </a:xfrm>
        </p:spPr>
        <p:txBody>
          <a:bodyPr/>
          <a:lstStyle/>
          <a:p>
            <a:r>
              <a:rPr lang="en-GB" sz="2800" b="1" dirty="0" smtClean="0"/>
              <a:t>Implications (for HEIs with smaller research profiles)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95687"/>
            <a:ext cx="8424863" cy="3096344"/>
          </a:xfrm>
        </p:spPr>
        <p:txBody>
          <a:bodyPr/>
          <a:lstStyle/>
          <a:p>
            <a:r>
              <a:rPr lang="en-GB" sz="2800" dirty="0" smtClean="0">
                <a:latin typeface="+mj-lt"/>
              </a:rPr>
              <a:t>Harder to access funding.</a:t>
            </a:r>
          </a:p>
          <a:p>
            <a:r>
              <a:rPr lang="en-GB" sz="2800" dirty="0" smtClean="0">
                <a:latin typeface="+mj-lt"/>
              </a:rPr>
              <a:t>A harsher environment for new researchers.</a:t>
            </a:r>
          </a:p>
          <a:p>
            <a:r>
              <a:rPr lang="en-GB" sz="2800" dirty="0" smtClean="0">
                <a:latin typeface="+mj-lt"/>
              </a:rPr>
              <a:t>Recruitment of new researchers and research active staff will be challenging.</a:t>
            </a:r>
          </a:p>
          <a:p>
            <a:r>
              <a:rPr lang="en-GB" sz="2800" dirty="0" smtClean="0">
                <a:latin typeface="+mj-lt"/>
              </a:rPr>
              <a:t>Greater reliance on funding from industry. </a:t>
            </a:r>
          </a:p>
          <a:p>
            <a:r>
              <a:rPr lang="en-GB" sz="2800" dirty="0" smtClean="0">
                <a:latin typeface="+mj-lt"/>
              </a:rPr>
              <a:t>Major issues for ‘blue-sky’ research.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15566"/>
            <a:ext cx="8424863" cy="720080"/>
          </a:xfrm>
        </p:spPr>
        <p:txBody>
          <a:bodyPr/>
          <a:lstStyle/>
          <a:p>
            <a:r>
              <a:rPr lang="en-GB" b="1" dirty="0" smtClean="0"/>
              <a:t>A Funding Imbalance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7654"/>
            <a:ext cx="6336704" cy="3240087"/>
          </a:xfrm>
        </p:spPr>
      </p:pic>
    </p:spTree>
    <p:extLst>
      <p:ext uri="{BB962C8B-B14F-4D97-AF65-F5344CB8AC3E}">
        <p14:creationId xmlns:p14="http://schemas.microsoft.com/office/powerpoint/2010/main" val="11033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7" y="1355128"/>
            <a:ext cx="8424863" cy="568550"/>
          </a:xfrm>
        </p:spPr>
        <p:txBody>
          <a:bodyPr/>
          <a:lstStyle/>
          <a:p>
            <a:r>
              <a:rPr lang="en-GB" b="1" dirty="0" smtClean="0"/>
              <a:t>Research Excellence Framework (REF)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2427734"/>
            <a:ext cx="8424863" cy="2448272"/>
          </a:xfrm>
        </p:spPr>
        <p:txBody>
          <a:bodyPr/>
          <a:lstStyle/>
          <a:p>
            <a:r>
              <a:rPr lang="en-GB" sz="2800" dirty="0" smtClean="0">
                <a:latin typeface="+mj-lt"/>
              </a:rPr>
              <a:t>Determines the quantum of resources that we get for research infrastructure.</a:t>
            </a:r>
          </a:p>
          <a:p>
            <a:r>
              <a:rPr lang="en-GB" sz="2800" dirty="0" smtClean="0">
                <a:latin typeface="+mj-lt"/>
              </a:rPr>
              <a:t>An assessment of research excellence – not a judgement on all our research.</a:t>
            </a:r>
          </a:p>
          <a:p>
            <a:r>
              <a:rPr lang="en-GB" sz="2800" dirty="0" smtClean="0">
                <a:latin typeface="+mj-lt"/>
              </a:rPr>
              <a:t>Stern Review.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60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82995"/>
            <a:ext cx="8424863" cy="720080"/>
          </a:xfrm>
        </p:spPr>
        <p:txBody>
          <a:bodyPr/>
          <a:lstStyle/>
          <a:p>
            <a:r>
              <a:rPr lang="en-GB" b="1" dirty="0" smtClean="0"/>
              <a:t>Implications of Stern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63639"/>
            <a:ext cx="8424863" cy="3312368"/>
          </a:xfrm>
        </p:spPr>
        <p:txBody>
          <a:bodyPr/>
          <a:lstStyle/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The </a:t>
            </a:r>
            <a:r>
              <a:rPr lang="en-GB" sz="1800" dirty="0">
                <a:latin typeface="+mj-lt"/>
              </a:rPr>
              <a:t>end to so-called research portability.  </a:t>
            </a:r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All research active staff are entered in REF - removing ‘selectivity’.</a:t>
            </a:r>
          </a:p>
          <a:p>
            <a:r>
              <a:rPr lang="en-GB" sz="1800" dirty="0" smtClean="0">
                <a:latin typeface="+mj-lt"/>
              </a:rPr>
              <a:t>Two </a:t>
            </a:r>
            <a:r>
              <a:rPr lang="en-GB" sz="1800" dirty="0">
                <a:latin typeface="+mj-lt"/>
              </a:rPr>
              <a:t>outputs submitted per researcher, with the option for some to submit up to </a:t>
            </a:r>
            <a:r>
              <a:rPr lang="en-GB" sz="1800" dirty="0" smtClean="0">
                <a:latin typeface="+mj-lt"/>
              </a:rPr>
              <a:t>six</a:t>
            </a:r>
            <a:r>
              <a:rPr lang="en-GB" sz="1800" dirty="0">
                <a:latin typeface="+mj-lt"/>
              </a:rPr>
              <a:t>, and others less</a:t>
            </a:r>
            <a:r>
              <a:rPr lang="en-GB" sz="1800" dirty="0" smtClean="0">
                <a:latin typeface="+mj-lt"/>
              </a:rPr>
              <a:t>.</a:t>
            </a:r>
            <a:endParaRPr lang="en-GB" sz="1800" dirty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The </a:t>
            </a:r>
            <a:r>
              <a:rPr lang="en-GB" sz="1800" dirty="0">
                <a:latin typeface="+mj-lt"/>
              </a:rPr>
              <a:t>definition of impact </a:t>
            </a:r>
            <a:r>
              <a:rPr lang="en-GB" sz="1800" dirty="0" smtClean="0">
                <a:latin typeface="+mj-lt"/>
              </a:rPr>
              <a:t>to be ‘broadened </a:t>
            </a:r>
            <a:r>
              <a:rPr lang="en-GB" sz="1800" dirty="0">
                <a:latin typeface="+mj-lt"/>
              </a:rPr>
              <a:t>and </a:t>
            </a:r>
            <a:r>
              <a:rPr lang="en-GB" sz="1800" dirty="0" smtClean="0">
                <a:latin typeface="+mj-lt"/>
              </a:rPr>
              <a:t>deepened’ and better aligned to the TEF </a:t>
            </a:r>
            <a:r>
              <a:rPr lang="en-GB" sz="1800" dirty="0">
                <a:latin typeface="+mj-lt"/>
              </a:rPr>
              <a:t>– on curricula and </a:t>
            </a:r>
            <a:r>
              <a:rPr lang="en-GB" sz="1800" dirty="0" smtClean="0">
                <a:latin typeface="+mj-lt"/>
              </a:rPr>
              <a:t>pedagogy.</a:t>
            </a:r>
            <a:endParaRPr lang="en-GB" sz="1800" dirty="0">
              <a:latin typeface="+mj-lt"/>
            </a:endParaRPr>
          </a:p>
        </p:txBody>
      </p:sp>
      <p:pic>
        <p:nvPicPr>
          <p:cNvPr id="1028" name="Picture 4" descr="C:\Users\in3240\AppData\Local\Microsoft\Windows\Temporary Internet Files\Content.IE5\JBWQ1RPF\sumo-with-little-bo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63639"/>
            <a:ext cx="280831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8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857250"/>
          </a:xfrm>
        </p:spPr>
        <p:txBody>
          <a:bodyPr/>
          <a:lstStyle/>
          <a:p>
            <a:r>
              <a:rPr lang="en-GB" b="1" dirty="0" smtClean="0"/>
              <a:t>Implications of Stern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2619"/>
            <a:ext cx="8424863" cy="2901379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Link case </a:t>
            </a:r>
            <a:r>
              <a:rPr lang="en-GB" sz="2000" dirty="0">
                <a:latin typeface="+mj-lt"/>
              </a:rPr>
              <a:t>studies to research activity and a body of work, as well as to a broad range of research </a:t>
            </a:r>
            <a:r>
              <a:rPr lang="en-GB" sz="2000" dirty="0" smtClean="0">
                <a:latin typeface="+mj-lt"/>
              </a:rPr>
              <a:t>outputs, </a:t>
            </a:r>
            <a:r>
              <a:rPr lang="en-GB" sz="2000" dirty="0">
                <a:latin typeface="+mj-lt"/>
              </a:rPr>
              <a:t>rather than specific papers or monographs. </a:t>
            </a:r>
            <a:r>
              <a:rPr lang="en-GB" sz="2000" dirty="0" smtClean="0">
                <a:latin typeface="+mj-lt"/>
              </a:rPr>
              <a:t> </a:t>
            </a:r>
          </a:p>
          <a:p>
            <a:r>
              <a:rPr lang="en-GB" sz="2000" dirty="0" smtClean="0">
                <a:latin typeface="+mj-lt"/>
              </a:rPr>
              <a:t>Possible push </a:t>
            </a:r>
            <a:r>
              <a:rPr lang="en-GB" sz="2000" dirty="0">
                <a:latin typeface="+mj-lt"/>
              </a:rPr>
              <a:t>to low quality predatory </a:t>
            </a:r>
            <a:r>
              <a:rPr lang="en-GB" sz="2000" dirty="0" smtClean="0">
                <a:latin typeface="+mj-lt"/>
              </a:rPr>
              <a:t>journals.</a:t>
            </a: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Universities to have </a:t>
            </a:r>
            <a:r>
              <a:rPr lang="en-GB" sz="2000" dirty="0">
                <a:latin typeface="+mj-lt"/>
              </a:rPr>
              <a:t>more flexibility over how many impact case studies to submit from each unit of </a:t>
            </a:r>
            <a:r>
              <a:rPr lang="en-GB" sz="2000" dirty="0" smtClean="0">
                <a:latin typeface="+mj-lt"/>
              </a:rPr>
              <a:t>assessment – enable </a:t>
            </a:r>
            <a:r>
              <a:rPr lang="en-GB" sz="2000" dirty="0">
                <a:latin typeface="+mj-lt"/>
              </a:rPr>
              <a:t>institutions to </a:t>
            </a:r>
            <a:r>
              <a:rPr lang="en-GB" sz="2000" dirty="0" smtClean="0">
                <a:latin typeface="+mj-lt"/>
              </a:rPr>
              <a:t>‘demonstrate </a:t>
            </a:r>
            <a:r>
              <a:rPr lang="en-GB" sz="2000" dirty="0">
                <a:latin typeface="+mj-lt"/>
              </a:rPr>
              <a:t>their strengths more </a:t>
            </a:r>
            <a:r>
              <a:rPr lang="en-GB" sz="2000" dirty="0" smtClean="0">
                <a:latin typeface="+mj-lt"/>
              </a:rPr>
              <a:t>effectively’. </a:t>
            </a:r>
          </a:p>
          <a:p>
            <a:r>
              <a:rPr lang="en-GB" sz="2000" dirty="0" smtClean="0">
                <a:latin typeface="+mj-lt"/>
              </a:rPr>
              <a:t>Focus on multi </a:t>
            </a:r>
            <a:r>
              <a:rPr lang="en-GB" sz="2000" dirty="0">
                <a:latin typeface="+mj-lt"/>
              </a:rPr>
              <a:t>and </a:t>
            </a:r>
            <a:r>
              <a:rPr lang="en-GB" sz="2000" dirty="0" smtClean="0">
                <a:latin typeface="+mj-lt"/>
              </a:rPr>
              <a:t>interdisciplinary </a:t>
            </a:r>
            <a:r>
              <a:rPr lang="en-GB" sz="2000" dirty="0">
                <a:latin typeface="+mj-lt"/>
              </a:rPr>
              <a:t>and collaborative </a:t>
            </a:r>
            <a:r>
              <a:rPr lang="en-GB" sz="2000" dirty="0" smtClean="0">
                <a:latin typeface="+mj-lt"/>
              </a:rPr>
              <a:t>work.</a:t>
            </a: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3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24863" cy="857250"/>
          </a:xfrm>
        </p:spPr>
        <p:txBody>
          <a:bodyPr/>
          <a:lstStyle/>
          <a:p>
            <a:r>
              <a:rPr lang="en-GB" b="1" dirty="0" smtClean="0"/>
              <a:t>Indicative Research Tail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51670"/>
            <a:ext cx="8424863" cy="3240881"/>
          </a:xfrm>
        </p:spPr>
        <p:txBody>
          <a:bodyPr/>
          <a:lstStyle/>
          <a:p>
            <a:pPr marL="457200" lvl="1" indent="0">
              <a:buNone/>
            </a:pPr>
            <a:r>
              <a:rPr lang="en-GB" sz="2000" b="1" dirty="0" smtClean="0">
                <a:latin typeface="+mj-lt"/>
              </a:rPr>
              <a:t>e.g. Research Intensive University: REF 2014</a:t>
            </a:r>
          </a:p>
          <a:p>
            <a:endParaRPr lang="en-GB" dirty="0"/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sz="2000" b="1" dirty="0" smtClean="0">
                <a:latin typeface="+mj-lt"/>
              </a:rPr>
              <a:t>e.g. Non Research Intensive University: REF 2014</a:t>
            </a:r>
            <a:endParaRPr lang="en-GB" sz="2000" b="1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81966"/>
              </p:ext>
            </p:extLst>
          </p:nvPr>
        </p:nvGraphicFramePr>
        <p:xfrm>
          <a:off x="683568" y="2355726"/>
          <a:ext cx="6096000" cy="88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Output Quality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0*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1*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2*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3*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4*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Staff</a:t>
                      </a:r>
                      <a:r>
                        <a:rPr lang="en-GB" sz="1400" b="1" baseline="0" dirty="0" smtClean="0"/>
                        <a:t> (%)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10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40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50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10364"/>
              </p:ext>
            </p:extLst>
          </p:nvPr>
        </p:nvGraphicFramePr>
        <p:xfrm>
          <a:off x="683570" y="3867894"/>
          <a:ext cx="6168006" cy="88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8001"/>
                <a:gridCol w="1028001"/>
                <a:gridCol w="1028001"/>
                <a:gridCol w="1028001"/>
                <a:gridCol w="1028001"/>
                <a:gridCol w="102800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Output Quality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0*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1*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2*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3*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4*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Staff</a:t>
                      </a:r>
                      <a:r>
                        <a:rPr lang="en-GB" sz="1400" b="1" baseline="0" dirty="0" smtClean="0"/>
                        <a:t> (%)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65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10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j-lt"/>
                        </a:rPr>
                        <a:t>25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8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31590"/>
            <a:ext cx="8424863" cy="857250"/>
          </a:xfrm>
        </p:spPr>
        <p:txBody>
          <a:bodyPr/>
          <a:lstStyle/>
          <a:p>
            <a:r>
              <a:rPr lang="en-GB" b="1" dirty="0" smtClean="0"/>
              <a:t>HEFCE Consultation on Stern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1995687"/>
            <a:ext cx="8424863" cy="2880319"/>
          </a:xfrm>
        </p:spPr>
        <p:txBody>
          <a:bodyPr/>
          <a:lstStyle/>
          <a:p>
            <a:r>
              <a:rPr lang="en-GB" sz="2800" dirty="0" smtClean="0">
                <a:latin typeface="+mj-lt"/>
              </a:rPr>
              <a:t>14 week consultation from the end of November 2016.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We need a clear response using established fora e.g. UUK, subject specific routes and learned societies.</a:t>
            </a:r>
          </a:p>
          <a:p>
            <a:endParaRPr lang="en-GB" sz="1600" dirty="0" smtClean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1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15566"/>
            <a:ext cx="8424863" cy="857250"/>
          </a:xfrm>
        </p:spPr>
        <p:txBody>
          <a:bodyPr/>
          <a:lstStyle/>
          <a:p>
            <a:r>
              <a:rPr lang="en-GB" b="1" dirty="0" smtClean="0"/>
              <a:t>Research Data Management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1779663"/>
            <a:ext cx="8424863" cy="3672410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RDM - managing</a:t>
            </a:r>
            <a:r>
              <a:rPr lang="en-GB" sz="2400" dirty="0">
                <a:latin typeface="+mj-lt"/>
              </a:rPr>
              <a:t>, storing and making accessible the data generated by </a:t>
            </a:r>
            <a:r>
              <a:rPr lang="en-GB" sz="2400" dirty="0" smtClean="0">
                <a:latin typeface="+mj-lt"/>
              </a:rPr>
              <a:t>research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68452"/>
              </p:ext>
            </p:extLst>
          </p:nvPr>
        </p:nvGraphicFramePr>
        <p:xfrm>
          <a:off x="467544" y="2643758"/>
          <a:ext cx="7920880" cy="2199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Challenges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Opportunities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Lack of certainty over value placed by the sector on research data management.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Reluctance by researchers to share data.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Cost – can be high and future costs are hard to predict.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Technical challenges – wide variety of formats to be kept and made accessible for a long time.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Security issues around storage and release.</a:t>
                      </a:r>
                    </a:p>
                    <a:p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Opens up research possibilities.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Helps combat research fraud and misconduct – makes it much easier to verify results.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Creates greater public value from public funding – makes research results available to 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effectLst/>
                          <a:latin typeface="+mj-lt"/>
                        </a:rPr>
                        <a:t>Increases citations and reach – datasets can be cited directly as well as articles.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8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24863" cy="648072"/>
          </a:xfrm>
        </p:spPr>
        <p:txBody>
          <a:bodyPr/>
          <a:lstStyle/>
          <a:p>
            <a:r>
              <a:rPr lang="en-GB" b="1" dirty="0" smtClean="0"/>
              <a:t>Our RAE/REF Journey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857" y="1707655"/>
            <a:ext cx="8424863" cy="331236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smtClean="0">
                <a:latin typeface="+mj-lt"/>
              </a:rPr>
              <a:t>A long journey from sub-national to internationally excellent research</a:t>
            </a:r>
            <a:endParaRPr lang="en-US" sz="1400" b="1" dirty="0"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n-US" sz="1200" b="1" dirty="0" smtClean="0">
                <a:latin typeface="+mj-lt"/>
              </a:rPr>
              <a:t>							Percent 4* and  3*</a:t>
            </a:r>
          </a:p>
          <a:p>
            <a:pPr marL="0" indent="0">
              <a:buFontTx/>
              <a:buNone/>
              <a:defRPr/>
            </a:pPr>
            <a:r>
              <a:rPr lang="en-US" sz="1200" b="1" dirty="0" smtClean="0">
                <a:latin typeface="+mj-lt"/>
              </a:rPr>
              <a:t>				1992	1996	2001	2008	2014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Allied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Health Professions, Dentistry, Nursing and Pharmacy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	1	2	3a	20	54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Engineering 				no submission	2	3a	30	22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Architecture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, Built Environment and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Planning		2	3b	3a	50	26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Business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and Management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Studies		no submission	2	3b	20	29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Law				1	1	3a	25	12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Education				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	1	2	20	41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Sport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and Exercise Sciences, Leisure and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Tourism	no submission	1	3a	no submission	44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Area Studies				2	3b	3a	25	29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Modern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Languages and Linguistics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		no submission	no submission	3a	55	49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English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Language and Literature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		no submission	no submission	no submission	no submission	32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History				2	3a	4	30	55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Art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and Design: History, Practice and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Theory		2	2	3a	35	43</a:t>
            </a:r>
          </a:p>
          <a:p>
            <a:pPr marL="0" indent="0">
              <a:buFontTx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Media 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Studies, Library and Information Management </a:t>
            </a:r>
            <a:r>
              <a:rPr lang="en-US" sz="1000" dirty="0" smtClean="0">
                <a:solidFill>
                  <a:srgbClr val="000000"/>
                </a:solidFill>
                <a:latin typeface="+mj-lt"/>
              </a:rPr>
              <a:t>	2	1	2	65	89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					</a:t>
            </a:r>
            <a:r>
              <a:rPr lang="en-US" sz="1200" dirty="0" smtClean="0"/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47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857250"/>
          </a:xfrm>
        </p:spPr>
        <p:txBody>
          <a:bodyPr/>
          <a:lstStyle/>
          <a:p>
            <a:r>
              <a:rPr lang="en-GB" b="1" dirty="0" smtClean="0"/>
              <a:t>Our Research Income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1851671"/>
            <a:ext cx="8424863" cy="309634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Research Council (RCUK): </a:t>
            </a:r>
            <a:r>
              <a:rPr lang="en-GB" sz="1600" dirty="0" smtClean="0">
                <a:latin typeface="+mj-lt"/>
              </a:rPr>
              <a:t>Between </a:t>
            </a:r>
            <a:r>
              <a:rPr lang="en-GB" sz="1600" dirty="0">
                <a:latin typeface="+mj-lt"/>
              </a:rPr>
              <a:t>2003-2015 we secured circa £3m from RCUK – comparable with other post-92 universities</a:t>
            </a:r>
            <a:r>
              <a:rPr lang="en-GB" sz="2000" dirty="0" smtClean="0"/>
              <a:t>.</a:t>
            </a: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QR – quality related research funding (HEFCE) – linked to REF.</a:t>
            </a:r>
          </a:p>
          <a:p>
            <a:r>
              <a:rPr lang="en-GB" sz="2000" dirty="0" smtClean="0">
                <a:latin typeface="+mj-lt"/>
              </a:rPr>
              <a:t>EU Grants</a:t>
            </a:r>
          </a:p>
          <a:p>
            <a:r>
              <a:rPr lang="en-GB" sz="2000" dirty="0" smtClean="0">
                <a:latin typeface="+mj-lt"/>
              </a:rPr>
              <a:t>Industry</a:t>
            </a:r>
          </a:p>
          <a:p>
            <a:r>
              <a:rPr lang="en-GB" sz="2000" dirty="0" smtClean="0">
                <a:latin typeface="+mj-lt"/>
              </a:rPr>
              <a:t>Charities </a:t>
            </a:r>
          </a:p>
          <a:p>
            <a:r>
              <a:rPr lang="en-GB" sz="2000" dirty="0" smtClean="0">
                <a:latin typeface="+mj-lt"/>
              </a:rPr>
              <a:t>PGR – Students Fees</a:t>
            </a:r>
          </a:p>
          <a:p>
            <a:r>
              <a:rPr lang="en-GB" sz="2000" dirty="0" smtClean="0">
                <a:latin typeface="+mj-lt"/>
              </a:rPr>
              <a:t>University of Wolverhampton – Research Investment Framework (RIF)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4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7574"/>
            <a:ext cx="8424863" cy="576064"/>
          </a:xfrm>
        </p:spPr>
        <p:txBody>
          <a:bodyPr/>
          <a:lstStyle/>
          <a:p>
            <a:r>
              <a:rPr lang="en-GB" b="1" dirty="0" smtClean="0"/>
              <a:t>The Evolution of (UK) Universities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1635645"/>
            <a:ext cx="8424863" cy="3312369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7 </a:t>
            </a:r>
            <a:r>
              <a:rPr lang="en-GB" dirty="0">
                <a:latin typeface="+mj-lt"/>
              </a:rPr>
              <a:t>‘</a:t>
            </a:r>
            <a:r>
              <a:rPr lang="en-GB" dirty="0" smtClean="0">
                <a:latin typeface="+mj-lt"/>
              </a:rPr>
              <a:t>ancient’ universities.</a:t>
            </a:r>
          </a:p>
          <a:p>
            <a:r>
              <a:rPr lang="en-GB" dirty="0">
                <a:latin typeface="+mj-lt"/>
              </a:rPr>
              <a:t>A small selection of universities received their Royal Charter in the 19th </a:t>
            </a:r>
            <a:r>
              <a:rPr lang="en-GB" dirty="0" smtClean="0">
                <a:latin typeface="+mj-lt"/>
              </a:rPr>
              <a:t>century.</a:t>
            </a:r>
          </a:p>
          <a:p>
            <a:r>
              <a:rPr lang="en-GB" dirty="0" smtClean="0">
                <a:latin typeface="+mj-lt"/>
              </a:rPr>
              <a:t>‘Red brick’ universities were formed before WW1.</a:t>
            </a:r>
          </a:p>
          <a:p>
            <a:r>
              <a:rPr lang="en-GB" dirty="0" smtClean="0">
                <a:latin typeface="+mj-lt"/>
              </a:rPr>
              <a:t>1960s - ‘</a:t>
            </a:r>
            <a:r>
              <a:rPr lang="en-GB" dirty="0">
                <a:latin typeface="+mj-lt"/>
              </a:rPr>
              <a:t>plate glass </a:t>
            </a:r>
            <a:r>
              <a:rPr lang="en-GB" dirty="0" smtClean="0">
                <a:latin typeface="+mj-lt"/>
              </a:rPr>
              <a:t>university’.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14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648072"/>
          </a:xfrm>
        </p:spPr>
        <p:txBody>
          <a:bodyPr/>
          <a:lstStyle/>
          <a:p>
            <a:r>
              <a:rPr lang="en-GB" b="1" dirty="0" smtClean="0"/>
              <a:t>Role of Professor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9663"/>
            <a:ext cx="8424863" cy="3312368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Be an academic leader in your field.</a:t>
            </a:r>
          </a:p>
          <a:p>
            <a:r>
              <a:rPr lang="en-GB" sz="2400" dirty="0">
                <a:latin typeface="+mj-lt"/>
              </a:rPr>
              <a:t>Supervise doctoral students and help proactively shape and develop research careers.</a:t>
            </a:r>
          </a:p>
          <a:p>
            <a:r>
              <a:rPr lang="en-GB" sz="2400" dirty="0">
                <a:latin typeface="+mj-lt"/>
              </a:rPr>
              <a:t>Impart knowledge and experience in the classroom.</a:t>
            </a:r>
          </a:p>
          <a:p>
            <a:r>
              <a:rPr lang="en-GB" sz="2400" dirty="0">
                <a:latin typeface="+mj-lt"/>
              </a:rPr>
              <a:t>Produce relevant, appropriate and high quality research outputs linked to discipline. </a:t>
            </a:r>
          </a:p>
          <a:p>
            <a:r>
              <a:rPr lang="en-GB" sz="2400" dirty="0" smtClean="0">
                <a:latin typeface="+mj-lt"/>
              </a:rPr>
              <a:t>Secure income above average for </a:t>
            </a:r>
            <a:r>
              <a:rPr lang="en-GB" sz="2400" dirty="0" err="1" smtClean="0">
                <a:latin typeface="+mj-lt"/>
              </a:rPr>
              <a:t>UoA</a:t>
            </a:r>
            <a:r>
              <a:rPr lang="en-GB" sz="2400" dirty="0" smtClean="0">
                <a:latin typeface="+mj-lt"/>
              </a:rPr>
              <a:t>.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8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424863" cy="1001266"/>
          </a:xfrm>
        </p:spPr>
        <p:txBody>
          <a:bodyPr/>
          <a:lstStyle/>
          <a:p>
            <a:r>
              <a:rPr lang="en-GB" sz="3200" b="1" dirty="0" smtClean="0"/>
              <a:t>1. Realising the Ambition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7654"/>
            <a:ext cx="8424863" cy="31683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j-lt"/>
              </a:rPr>
              <a:t>Build </a:t>
            </a:r>
            <a:r>
              <a:rPr lang="en-GB" sz="2400" dirty="0">
                <a:latin typeface="+mj-lt"/>
              </a:rPr>
              <a:t>and </a:t>
            </a:r>
            <a:r>
              <a:rPr lang="en-GB" sz="2400" dirty="0" smtClean="0">
                <a:latin typeface="+mj-lt"/>
              </a:rPr>
              <a:t>enhance </a:t>
            </a:r>
            <a:r>
              <a:rPr lang="en-GB" sz="2400" dirty="0">
                <a:latin typeface="+mj-lt"/>
              </a:rPr>
              <a:t>our critical mass i.e. </a:t>
            </a:r>
            <a:r>
              <a:rPr lang="en-US" sz="2400" dirty="0">
                <a:latin typeface="+mj-lt"/>
              </a:rPr>
              <a:t>larger Research Institutes and investment in capacity.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Develop </a:t>
            </a:r>
            <a:r>
              <a:rPr lang="en-US" sz="2400" dirty="0">
                <a:latin typeface="+mj-lt"/>
              </a:rPr>
              <a:t>better linkages between teaching and research &amp; research and business engagement.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Through </a:t>
            </a:r>
            <a:r>
              <a:rPr lang="en-US" sz="2400" dirty="0">
                <a:latin typeface="+mj-lt"/>
              </a:rPr>
              <a:t>rigorous business planning, </a:t>
            </a:r>
            <a:r>
              <a:rPr lang="en-US" sz="2400" dirty="0" smtClean="0">
                <a:latin typeface="+mj-lt"/>
              </a:rPr>
              <a:t>build </a:t>
            </a:r>
            <a:r>
              <a:rPr lang="en-US" sz="2400" dirty="0">
                <a:latin typeface="+mj-lt"/>
              </a:rPr>
              <a:t>our impact and reach i.e. outside immediate academic area(s).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Enhance </a:t>
            </a:r>
            <a:r>
              <a:rPr lang="en-US" sz="2400" dirty="0">
                <a:latin typeface="+mj-lt"/>
              </a:rPr>
              <a:t>leadership, management and performance management role/functions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94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24863" cy="857250"/>
          </a:xfrm>
        </p:spPr>
        <p:txBody>
          <a:bodyPr/>
          <a:lstStyle/>
          <a:p>
            <a:r>
              <a:rPr lang="en-GB" sz="3200" b="1" dirty="0" smtClean="0"/>
              <a:t>2. Realising </a:t>
            </a:r>
            <a:r>
              <a:rPr lang="en-GB" sz="3200" b="1" dirty="0"/>
              <a:t>the Ambition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03140"/>
            <a:ext cx="8424863" cy="3116882"/>
          </a:xfrm>
        </p:spPr>
        <p:txBody>
          <a:bodyPr/>
          <a:lstStyle/>
          <a:p>
            <a:r>
              <a:rPr lang="en-GB" sz="2800" dirty="0" smtClean="0">
                <a:latin typeface="+mj-lt"/>
              </a:rPr>
              <a:t>A focus on inter and multidisciplinary research activity.</a:t>
            </a:r>
          </a:p>
          <a:p>
            <a:r>
              <a:rPr lang="en-GB" sz="2800" dirty="0" smtClean="0">
                <a:latin typeface="+mj-lt"/>
              </a:rPr>
              <a:t>Some single subject focus but hard to maintain.</a:t>
            </a:r>
          </a:p>
          <a:p>
            <a:r>
              <a:rPr lang="en-GB" sz="2800" dirty="0" smtClean="0">
                <a:latin typeface="+mj-lt"/>
              </a:rPr>
              <a:t>Gender action plan.</a:t>
            </a:r>
          </a:p>
          <a:p>
            <a:r>
              <a:rPr lang="en-GB" sz="2800" dirty="0" smtClean="0">
                <a:latin typeface="+mj-lt"/>
              </a:rPr>
              <a:t>Grow our own researchers.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9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Realising </a:t>
            </a:r>
            <a:r>
              <a:rPr lang="en-GB" b="1" dirty="0"/>
              <a:t>the Ambition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2211191"/>
            <a:ext cx="8424863" cy="2592807"/>
          </a:xfrm>
        </p:spPr>
        <p:txBody>
          <a:bodyPr/>
          <a:lstStyle/>
          <a:p>
            <a:r>
              <a:rPr lang="en-GB" sz="2400" dirty="0">
                <a:latin typeface="+mj-lt"/>
              </a:rPr>
              <a:t>Develop a community of research.</a:t>
            </a:r>
          </a:p>
          <a:p>
            <a:r>
              <a:rPr lang="en-GB" sz="2400" dirty="0">
                <a:latin typeface="+mj-lt"/>
              </a:rPr>
              <a:t>Develop strategic partnerships (not opportunistic).</a:t>
            </a:r>
          </a:p>
          <a:p>
            <a:r>
              <a:rPr lang="en-GB" sz="2400" dirty="0">
                <a:latin typeface="+mj-lt"/>
              </a:rPr>
              <a:t>Demonstrate the value of our research including research informed teaching</a:t>
            </a:r>
            <a:r>
              <a:rPr lang="en-GB" sz="2400" dirty="0" smtClean="0">
                <a:latin typeface="+mj-lt"/>
              </a:rPr>
              <a:t>.</a:t>
            </a:r>
          </a:p>
          <a:p>
            <a:r>
              <a:rPr lang="en-GB" sz="2400" dirty="0" smtClean="0">
                <a:latin typeface="+mj-lt"/>
              </a:rPr>
              <a:t>Focus on applied research and innovation.</a:t>
            </a:r>
            <a:endParaRPr lang="en-GB" sz="2400" dirty="0">
              <a:latin typeface="+mj-lt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56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University Investment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2211191"/>
            <a:ext cx="8424863" cy="2232767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Doctoral College</a:t>
            </a:r>
          </a:p>
          <a:p>
            <a:r>
              <a:rPr lang="en-GB" dirty="0" smtClean="0">
                <a:latin typeface="+mj-lt"/>
              </a:rPr>
              <a:t>RIF 1&amp; 2 (£6m)</a:t>
            </a:r>
          </a:p>
          <a:p>
            <a:r>
              <a:rPr lang="en-GB" dirty="0" smtClean="0">
                <a:latin typeface="+mj-lt"/>
              </a:rPr>
              <a:t>RIF 3 (£6m)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5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Research Investment Fund (RIF)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7" y="2211191"/>
            <a:ext cx="8424863" cy="2664815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RIF 1 – Investment in REF 2014.</a:t>
            </a:r>
          </a:p>
          <a:p>
            <a:r>
              <a:rPr lang="en-GB" dirty="0" smtClean="0">
                <a:latin typeface="+mj-lt"/>
              </a:rPr>
              <a:t>RIF 2 – Build research capacity for the future.</a:t>
            </a:r>
          </a:p>
          <a:p>
            <a:r>
              <a:rPr lang="en-GB" dirty="0" smtClean="0">
                <a:latin typeface="+mj-lt"/>
              </a:rPr>
              <a:t>RIF 3 – Strategic investment.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16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7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857250"/>
          </a:xfrm>
        </p:spPr>
        <p:txBody>
          <a:bodyPr/>
          <a:lstStyle/>
          <a:p>
            <a:r>
              <a:rPr lang="en-GB" b="1" dirty="0"/>
              <a:t>The Evolution of (UK)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51670"/>
            <a:ext cx="8424863" cy="3240881"/>
          </a:xfrm>
        </p:spPr>
        <p:txBody>
          <a:bodyPr/>
          <a:lstStyle/>
          <a:p>
            <a:r>
              <a:rPr lang="en-GB" dirty="0">
                <a:latin typeface="+mj-lt"/>
              </a:rPr>
              <a:t>‘Post-1992 universities’ or ‘modern universities’.</a:t>
            </a:r>
          </a:p>
          <a:p>
            <a:r>
              <a:rPr lang="en-GB" dirty="0">
                <a:latin typeface="+mj-lt"/>
              </a:rPr>
              <a:t>Distance learning e.g. </a:t>
            </a:r>
            <a:r>
              <a:rPr lang="en-GB" dirty="0" smtClean="0">
                <a:latin typeface="+mj-lt"/>
              </a:rPr>
              <a:t>OU.</a:t>
            </a: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HE White Paper - Alternative Providers.</a:t>
            </a:r>
          </a:p>
          <a:p>
            <a:r>
              <a:rPr lang="en-GB" dirty="0">
                <a:latin typeface="+mj-lt"/>
              </a:rPr>
              <a:t>Buying and </a:t>
            </a:r>
            <a:r>
              <a:rPr lang="en-GB" dirty="0" smtClean="0">
                <a:latin typeface="+mj-lt"/>
              </a:rPr>
              <a:t>selling </a:t>
            </a:r>
            <a:r>
              <a:rPr lang="en-GB" dirty="0">
                <a:latin typeface="+mj-lt"/>
              </a:rPr>
              <a:t>of u</a:t>
            </a:r>
            <a:r>
              <a:rPr lang="en-GB" dirty="0" smtClean="0">
                <a:latin typeface="+mj-lt"/>
              </a:rPr>
              <a:t>niversities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8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15566"/>
            <a:ext cx="8424863" cy="857250"/>
          </a:xfrm>
        </p:spPr>
        <p:txBody>
          <a:bodyPr/>
          <a:lstStyle/>
          <a:p>
            <a:r>
              <a:rPr lang="en-GB" b="1" dirty="0" smtClean="0"/>
              <a:t>The Role of Universities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7654"/>
            <a:ext cx="8424863" cy="3600402"/>
          </a:xfrm>
        </p:spPr>
        <p:txBody>
          <a:bodyPr/>
          <a:lstStyle/>
          <a:p>
            <a:r>
              <a:rPr lang="en-GB" sz="2400" b="1" dirty="0" smtClean="0">
                <a:latin typeface="+mj-lt"/>
              </a:rPr>
              <a:t>St Bede – The Venerable (672-735 A.D)</a:t>
            </a:r>
          </a:p>
          <a:p>
            <a:pPr lvl="1"/>
            <a:r>
              <a:rPr lang="en-GB" sz="2000" dirty="0" smtClean="0">
                <a:latin typeface="+mj-lt"/>
              </a:rPr>
              <a:t>Greatest scholar of the medieval era.</a:t>
            </a:r>
          </a:p>
          <a:p>
            <a:pPr lvl="1"/>
            <a:r>
              <a:rPr lang="en-GB" sz="2000" dirty="0" smtClean="0">
                <a:latin typeface="+mj-lt"/>
              </a:rPr>
              <a:t>‘The Father of English History’.</a:t>
            </a:r>
            <a:endParaRPr lang="en-GB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+mj-lt"/>
              </a:rPr>
              <a:t>John Henry Newman (1801-1890)</a:t>
            </a:r>
          </a:p>
          <a:p>
            <a:pPr marL="457200" lvl="1" indent="0">
              <a:buNone/>
            </a:pPr>
            <a:r>
              <a:rPr lang="en-GB" sz="2000" i="1" dirty="0" smtClean="0">
                <a:latin typeface="+mj-lt"/>
              </a:rPr>
              <a:t>‘And </a:t>
            </a:r>
            <a:r>
              <a:rPr lang="en-GB" sz="2000" i="1" dirty="0">
                <a:latin typeface="+mj-lt"/>
              </a:rPr>
              <a:t>to set forth the </a:t>
            </a:r>
            <a:r>
              <a:rPr lang="en-GB" sz="2000" i="1" dirty="0" smtClean="0">
                <a:latin typeface="+mj-lt"/>
              </a:rPr>
              <a:t>right standard</a:t>
            </a:r>
            <a:r>
              <a:rPr lang="en-GB" sz="2000" i="1" dirty="0">
                <a:latin typeface="+mj-lt"/>
              </a:rPr>
              <a:t>, and to </a:t>
            </a:r>
            <a:r>
              <a:rPr lang="en-GB" sz="2000" i="1" dirty="0" smtClean="0">
                <a:latin typeface="+mj-lt"/>
              </a:rPr>
              <a:t>train according </a:t>
            </a:r>
            <a:r>
              <a:rPr lang="en-GB" sz="2000" i="1" dirty="0">
                <a:latin typeface="+mj-lt"/>
              </a:rPr>
              <a:t>to it, and to </a:t>
            </a:r>
            <a:r>
              <a:rPr lang="en-GB" sz="2000" i="1" dirty="0" smtClean="0">
                <a:latin typeface="+mj-lt"/>
              </a:rPr>
              <a:t>help forward </a:t>
            </a:r>
            <a:r>
              <a:rPr lang="en-GB" sz="2000" i="1" dirty="0">
                <a:latin typeface="+mj-lt"/>
              </a:rPr>
              <a:t>all students </a:t>
            </a:r>
            <a:r>
              <a:rPr lang="en-GB" sz="2000" i="1" dirty="0" smtClean="0">
                <a:latin typeface="+mj-lt"/>
              </a:rPr>
              <a:t>towards it </a:t>
            </a:r>
            <a:r>
              <a:rPr lang="en-GB" sz="2000" i="1" dirty="0">
                <a:latin typeface="+mj-lt"/>
              </a:rPr>
              <a:t>according to their </a:t>
            </a:r>
            <a:r>
              <a:rPr lang="en-GB" sz="2000" i="1" dirty="0" smtClean="0">
                <a:latin typeface="+mj-lt"/>
              </a:rPr>
              <a:t>various capacities</a:t>
            </a:r>
            <a:r>
              <a:rPr lang="en-GB" sz="2000" i="1" dirty="0">
                <a:latin typeface="+mj-lt"/>
              </a:rPr>
              <a:t>, this I conceive to </a:t>
            </a:r>
            <a:r>
              <a:rPr lang="en-GB" sz="2000" i="1" dirty="0" smtClean="0">
                <a:latin typeface="+mj-lt"/>
              </a:rPr>
              <a:t>be the </a:t>
            </a:r>
            <a:r>
              <a:rPr lang="en-GB" sz="2000" i="1" dirty="0">
                <a:latin typeface="+mj-lt"/>
              </a:rPr>
              <a:t>business of a </a:t>
            </a:r>
            <a:r>
              <a:rPr lang="en-GB" sz="2000" i="1" dirty="0" smtClean="0">
                <a:latin typeface="+mj-lt"/>
              </a:rPr>
              <a:t>University’. </a:t>
            </a:r>
          </a:p>
          <a:p>
            <a:r>
              <a:rPr lang="en-GB" sz="2400" b="1" dirty="0" smtClean="0">
                <a:latin typeface="+mj-lt"/>
              </a:rPr>
              <a:t>Industrial need.</a:t>
            </a:r>
            <a:endParaRPr lang="en-GB" sz="2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95686"/>
            <a:ext cx="86409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9542"/>
            <a:ext cx="8424863" cy="3960440"/>
          </a:xfrm>
        </p:spPr>
        <p:txBody>
          <a:bodyPr/>
          <a:lstStyle/>
          <a:p>
            <a:pPr marL="0" indent="0">
              <a:buNone/>
              <a:defRPr/>
            </a:pPr>
            <a:endParaRPr lang="en-GB" sz="2400" dirty="0" smtClean="0"/>
          </a:p>
          <a:p>
            <a:pPr marL="0" indent="0">
              <a:buNone/>
              <a:defRPr/>
            </a:pPr>
            <a:r>
              <a:rPr lang="en-GB" sz="2800" b="1" dirty="0" smtClean="0">
                <a:latin typeface="+mj-lt"/>
              </a:rPr>
              <a:t>Richard Burden Haldane (1856-1928)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+mj-lt"/>
              </a:rPr>
              <a:t>D</a:t>
            </a:r>
            <a:r>
              <a:rPr lang="en-GB" sz="1800" dirty="0" smtClean="0">
                <a:latin typeface="+mj-lt"/>
              </a:rPr>
              <a:t>ecisions </a:t>
            </a:r>
            <a:r>
              <a:rPr lang="en-GB" sz="1800" dirty="0">
                <a:latin typeface="+mj-lt"/>
              </a:rPr>
              <a:t>about what to spend research funds on should be made by researchers rather than </a:t>
            </a:r>
            <a:r>
              <a:rPr lang="en-GB" sz="1800" dirty="0" smtClean="0">
                <a:latin typeface="+mj-lt"/>
              </a:rPr>
              <a:t>politicians.</a:t>
            </a:r>
          </a:p>
          <a:p>
            <a:pPr>
              <a:buFontTx/>
              <a:buChar char="-"/>
              <a:defRPr/>
            </a:pPr>
            <a:endParaRPr lang="en-GB" sz="20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GB" sz="2800" b="1" dirty="0" smtClean="0">
                <a:latin typeface="+mj-lt"/>
              </a:rPr>
              <a:t>UK </a:t>
            </a:r>
            <a:r>
              <a:rPr lang="en-GB" sz="2800" b="1" dirty="0">
                <a:latin typeface="+mj-lt"/>
              </a:rPr>
              <a:t>Funding Principles – Dual Support </a:t>
            </a:r>
            <a:r>
              <a:rPr lang="en-GB" sz="2800" b="1" dirty="0" smtClean="0">
                <a:latin typeface="+mj-lt"/>
              </a:rPr>
              <a:t>System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+mj-lt"/>
              </a:rPr>
              <a:t>Structural/Infrastructure </a:t>
            </a:r>
            <a:r>
              <a:rPr lang="en-GB" sz="1800" dirty="0">
                <a:latin typeface="+mj-lt"/>
              </a:rPr>
              <a:t>Support (QR) via HEFCE – links to Research Excellence Framework (REF).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+mj-lt"/>
              </a:rPr>
              <a:t>Research Council UK, charities, the European Union and government departments provide grants for specific research projects and programmes. </a:t>
            </a:r>
          </a:p>
          <a:p>
            <a:pPr marL="0" indent="0">
              <a:buNone/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5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9582"/>
            <a:ext cx="8424863" cy="857250"/>
          </a:xfrm>
        </p:spPr>
        <p:txBody>
          <a:bodyPr/>
          <a:lstStyle/>
          <a:p>
            <a:r>
              <a:rPr lang="en-GB" b="1" dirty="0" smtClean="0"/>
              <a:t>Dearing Report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23678"/>
            <a:ext cx="8424863" cy="2808312"/>
          </a:xfrm>
        </p:spPr>
        <p:txBody>
          <a:bodyPr/>
          <a:lstStyle/>
          <a:p>
            <a:pPr lvl="0"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To enhance individual life chances by encouraging and enabling individuals to develop their own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capabilities.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lvl="0"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To increase knowledge and understanding to benefit the economy and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society.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lvl="0"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To serve the needs of an adaptable economy, regionally, nationally and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internationally.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lvl="0"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To play a major role in shaping a democratic, inclusive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society.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 algn="r">
              <a:buNone/>
              <a:defRPr/>
            </a:pPr>
            <a:r>
              <a:rPr lang="en-GB" sz="1800" b="1" dirty="0">
                <a:solidFill>
                  <a:srgbClr val="000000"/>
                </a:solidFill>
                <a:latin typeface="+mj-lt"/>
              </a:rPr>
              <a:t>					Dearing (1997)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8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424863" cy="648072"/>
          </a:xfrm>
        </p:spPr>
        <p:txBody>
          <a:bodyPr/>
          <a:lstStyle/>
          <a:p>
            <a:r>
              <a:rPr lang="en-GB" b="1" dirty="0" smtClean="0"/>
              <a:t>Context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9662"/>
            <a:ext cx="8424863" cy="2880321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Greater and increasing competition e.g. within Research Councils.</a:t>
            </a:r>
          </a:p>
          <a:p>
            <a:r>
              <a:rPr lang="en-GB" sz="2400" dirty="0" smtClean="0">
                <a:latin typeface="+mj-lt"/>
              </a:rPr>
              <a:t>Brexit will reduce EU funding opportunities.</a:t>
            </a:r>
          </a:p>
          <a:p>
            <a:r>
              <a:rPr lang="en-GB" sz="2400" dirty="0" smtClean="0">
                <a:latin typeface="+mj-lt"/>
              </a:rPr>
              <a:t>HE &amp; Research Bill – pressure on Research England/UKRI.</a:t>
            </a:r>
          </a:p>
          <a:p>
            <a:r>
              <a:rPr lang="en-GB" sz="2400" dirty="0" smtClean="0">
                <a:latin typeface="+mj-lt"/>
              </a:rPr>
              <a:t>Stern Review.</a:t>
            </a:r>
          </a:p>
          <a:p>
            <a:r>
              <a:rPr lang="en-GB" sz="2400" dirty="0" smtClean="0">
                <a:latin typeface="+mj-lt"/>
              </a:rPr>
              <a:t>Doing more with less.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7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24863" cy="576064"/>
          </a:xfrm>
        </p:spPr>
        <p:txBody>
          <a:bodyPr/>
          <a:lstStyle/>
          <a:p>
            <a:r>
              <a:rPr lang="en-GB" sz="3200" b="1" dirty="0" smtClean="0"/>
              <a:t>Research Councils &amp; UKRI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63638"/>
            <a:ext cx="8424863" cy="3456384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7 Research Councils - grant support from UK government.</a:t>
            </a:r>
          </a:p>
          <a:p>
            <a:r>
              <a:rPr lang="en-GB" sz="2400" dirty="0" smtClean="0">
                <a:latin typeface="+mj-lt"/>
              </a:rPr>
              <a:t>Universities that receive higher </a:t>
            </a:r>
            <a:r>
              <a:rPr lang="en-GB" sz="2400" dirty="0">
                <a:latin typeface="+mj-lt"/>
              </a:rPr>
              <a:t>education </a:t>
            </a:r>
            <a:r>
              <a:rPr lang="en-GB" sz="2400" dirty="0" smtClean="0">
                <a:latin typeface="+mj-lt"/>
              </a:rPr>
              <a:t>grant funding from government are </a:t>
            </a:r>
            <a:r>
              <a:rPr lang="en-GB" sz="2400" dirty="0">
                <a:latin typeface="+mj-lt"/>
              </a:rPr>
              <a:t>eligible to receive funds for research, postgraduate training and associated activities</a:t>
            </a:r>
            <a:r>
              <a:rPr lang="en-GB" sz="2400" dirty="0" smtClean="0">
                <a:latin typeface="+mj-lt"/>
              </a:rPr>
              <a:t>.</a:t>
            </a:r>
          </a:p>
          <a:p>
            <a:pPr lvl="0"/>
            <a:r>
              <a:rPr lang="en-GB" sz="2400" dirty="0" smtClean="0">
                <a:latin typeface="+mj-lt"/>
              </a:rPr>
              <a:t>HE White Paper: UK Research &amp; Innovation (UKRI) – </a:t>
            </a:r>
            <a:r>
              <a:rPr lang="en-GB" altLang="en-US" sz="2400" dirty="0" smtClean="0">
                <a:latin typeface="+mj-lt"/>
              </a:rPr>
              <a:t>brings together </a:t>
            </a:r>
            <a:r>
              <a:rPr lang="en-GB" altLang="en-US" sz="2400" dirty="0">
                <a:latin typeface="+mj-lt"/>
              </a:rPr>
              <a:t>the 7 </a:t>
            </a:r>
            <a:r>
              <a:rPr lang="en-GB" altLang="en-US" sz="2400" dirty="0" smtClean="0">
                <a:latin typeface="+mj-lt"/>
              </a:rPr>
              <a:t>RCs, </a:t>
            </a:r>
            <a:r>
              <a:rPr lang="en-GB" altLang="en-US" sz="2400" dirty="0">
                <a:latin typeface="+mj-lt"/>
              </a:rPr>
              <a:t>HEFCE’s research and knowledge exchange functions, and </a:t>
            </a:r>
            <a:r>
              <a:rPr lang="en-GB" altLang="en-US" sz="2400" dirty="0" smtClean="0">
                <a:latin typeface="+mj-lt"/>
              </a:rPr>
              <a:t>Innovate UK</a:t>
            </a:r>
            <a:r>
              <a:rPr lang="en-GB" altLang="en-US" sz="2400" dirty="0">
                <a:latin typeface="+mj-lt"/>
              </a:rPr>
              <a:t>.</a:t>
            </a:r>
          </a:p>
          <a:p>
            <a:endParaRPr lang="en-GB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80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24863" cy="648072"/>
          </a:xfrm>
        </p:spPr>
        <p:txBody>
          <a:bodyPr/>
          <a:lstStyle/>
          <a:p>
            <a:r>
              <a:rPr lang="en-GB" sz="3200" b="1" dirty="0" smtClean="0"/>
              <a:t>Implications (General)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7654"/>
            <a:ext cx="8424863" cy="3168353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A simplified process with decisions </a:t>
            </a:r>
            <a:r>
              <a:rPr lang="en-GB" sz="2400" dirty="0">
                <a:latin typeface="+mj-lt"/>
              </a:rPr>
              <a:t>on funding </a:t>
            </a:r>
            <a:r>
              <a:rPr lang="en-GB" sz="2400" dirty="0" smtClean="0">
                <a:latin typeface="+mj-lt"/>
              </a:rPr>
              <a:t>allocations </a:t>
            </a:r>
            <a:r>
              <a:rPr lang="en-GB" sz="2400" dirty="0">
                <a:latin typeface="+mj-lt"/>
              </a:rPr>
              <a:t>taken by </a:t>
            </a:r>
            <a:r>
              <a:rPr lang="en-GB" sz="2400" dirty="0" smtClean="0">
                <a:latin typeface="+mj-lt"/>
              </a:rPr>
              <a:t>experts.</a:t>
            </a: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A greater focus on cross-cutting </a:t>
            </a:r>
            <a:r>
              <a:rPr lang="en-GB" sz="2400" dirty="0" smtClean="0">
                <a:latin typeface="+mj-lt"/>
              </a:rPr>
              <a:t>issues enabling rapid response to </a:t>
            </a:r>
            <a:r>
              <a:rPr lang="en-GB" sz="2400" dirty="0">
                <a:latin typeface="+mj-lt"/>
              </a:rPr>
              <a:t>current and future challenges</a:t>
            </a:r>
            <a:r>
              <a:rPr lang="en-GB" sz="2400" dirty="0" smtClean="0">
                <a:latin typeface="+mj-lt"/>
              </a:rPr>
              <a:t>.</a:t>
            </a: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Knowledge </a:t>
            </a:r>
            <a:r>
              <a:rPr lang="en-GB" sz="2400" dirty="0" smtClean="0">
                <a:latin typeface="+mj-lt"/>
              </a:rPr>
              <a:t>exchange transfers </a:t>
            </a:r>
            <a:r>
              <a:rPr lang="en-GB" sz="2400" dirty="0">
                <a:latin typeface="+mj-lt"/>
              </a:rPr>
              <a:t>to UKRI. </a:t>
            </a:r>
          </a:p>
          <a:p>
            <a:r>
              <a:rPr lang="en-GB" sz="2400" dirty="0">
                <a:latin typeface="+mj-lt"/>
              </a:rPr>
              <a:t>Safeguards </a:t>
            </a:r>
            <a:r>
              <a:rPr lang="en-GB" sz="2400" dirty="0" smtClean="0">
                <a:latin typeface="+mj-lt"/>
              </a:rPr>
              <a:t>introduced </a:t>
            </a:r>
            <a:r>
              <a:rPr lang="en-GB" sz="2400" dirty="0">
                <a:latin typeface="+mj-lt"/>
              </a:rPr>
              <a:t>to </a:t>
            </a:r>
            <a:r>
              <a:rPr lang="en-GB" sz="2400" dirty="0" smtClean="0">
                <a:latin typeface="+mj-lt"/>
              </a:rPr>
              <a:t>protect </a:t>
            </a:r>
            <a:r>
              <a:rPr lang="en-GB" sz="2400" dirty="0">
                <a:latin typeface="+mj-lt"/>
              </a:rPr>
              <a:t>the integration of teaching and research at the national as well as the institutional level.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83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w2">
  <a:themeElements>
    <a:clrScheme name="uo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w2">
      <a:majorFont>
        <a:latin typeface="Rockwel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uow2</Template>
  <TotalTime>6397</TotalTime>
  <Words>1194</Words>
  <Application>Microsoft Office PowerPoint</Application>
  <PresentationFormat>On-screen Show (16:9)</PresentationFormat>
  <Paragraphs>171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uow2</vt:lpstr>
      <vt:lpstr>Research in UK Higher Education – The Challenges and Opportunities </vt:lpstr>
      <vt:lpstr>The Evolution of (UK) Universities</vt:lpstr>
      <vt:lpstr>The Evolution of (UK) Universities</vt:lpstr>
      <vt:lpstr>The Role of Universities</vt:lpstr>
      <vt:lpstr>PowerPoint Presentation</vt:lpstr>
      <vt:lpstr>Dearing Report</vt:lpstr>
      <vt:lpstr>Context</vt:lpstr>
      <vt:lpstr>Research Councils &amp; UKRI</vt:lpstr>
      <vt:lpstr>Implications (General)</vt:lpstr>
      <vt:lpstr>Implications (for HEIs with smaller research profiles)</vt:lpstr>
      <vt:lpstr>A Funding Imbalance</vt:lpstr>
      <vt:lpstr>Research Excellence Framework (REF)</vt:lpstr>
      <vt:lpstr>Implications of Stern</vt:lpstr>
      <vt:lpstr>Implications of Stern</vt:lpstr>
      <vt:lpstr>Indicative Research Tail</vt:lpstr>
      <vt:lpstr>HEFCE Consultation on Stern</vt:lpstr>
      <vt:lpstr>Research Data Management</vt:lpstr>
      <vt:lpstr>Our RAE/REF Journey</vt:lpstr>
      <vt:lpstr>Our Research Income</vt:lpstr>
      <vt:lpstr>Role of Professor</vt:lpstr>
      <vt:lpstr>1. Realising the Ambition</vt:lpstr>
      <vt:lpstr>2. Realising the Ambition</vt:lpstr>
      <vt:lpstr>3. Realising the Ambition</vt:lpstr>
      <vt:lpstr>University Investment</vt:lpstr>
      <vt:lpstr>Research Investment Fund (RIF)</vt:lpstr>
      <vt:lpstr>PowerPoint Presentation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in8055</dc:creator>
  <cp:lastModifiedBy>Cureton, Debra (Dr)</cp:lastModifiedBy>
  <cp:revision>421</cp:revision>
  <cp:lastPrinted>2016-11-03T14:54:40Z</cp:lastPrinted>
  <dcterms:created xsi:type="dcterms:W3CDTF">2009-12-02T13:43:23Z</dcterms:created>
  <dcterms:modified xsi:type="dcterms:W3CDTF">2016-11-10T12:27:18Z</dcterms:modified>
</cp:coreProperties>
</file>