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45" r:id="rId3"/>
    <p:sldId id="367" r:id="rId4"/>
    <p:sldId id="344" r:id="rId5"/>
    <p:sldId id="335" r:id="rId6"/>
    <p:sldId id="363" r:id="rId7"/>
    <p:sldId id="352" r:id="rId8"/>
    <p:sldId id="347" r:id="rId9"/>
    <p:sldId id="361" r:id="rId10"/>
    <p:sldId id="362" r:id="rId11"/>
    <p:sldId id="340" r:id="rId12"/>
    <p:sldId id="349" r:id="rId13"/>
    <p:sldId id="343" r:id="rId14"/>
    <p:sldId id="353" r:id="rId15"/>
    <p:sldId id="364" r:id="rId16"/>
    <p:sldId id="342" r:id="rId17"/>
    <p:sldId id="358" r:id="rId18"/>
    <p:sldId id="350" r:id="rId19"/>
    <p:sldId id="351" r:id="rId20"/>
    <p:sldId id="355" r:id="rId21"/>
    <p:sldId id="359" r:id="rId22"/>
    <p:sldId id="357" r:id="rId23"/>
    <p:sldId id="368" r:id="rId24"/>
    <p:sldId id="365" r:id="rId25"/>
    <p:sldId id="366" r:id="rId26"/>
    <p:sldId id="310" r:id="rId27"/>
  </p:sldIdLst>
  <p:sldSz cx="9144000" cy="5143500" type="screen16x9"/>
  <p:notesSz cx="6797675" cy="985678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47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09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849B"/>
    <a:srgbClr val="1E334A"/>
    <a:srgbClr val="660066"/>
    <a:srgbClr val="CC0099"/>
    <a:srgbClr val="200029"/>
    <a:srgbClr val="1A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84272" autoAdjust="0"/>
  </p:normalViewPr>
  <p:slideViewPr>
    <p:cSldViewPr>
      <p:cViewPr>
        <p:scale>
          <a:sx n="100" d="100"/>
          <a:sy n="100" d="100"/>
        </p:scale>
        <p:origin x="360" y="-48"/>
      </p:cViewPr>
      <p:guideLst>
        <p:guide orient="horz" pos="1620"/>
        <p:guide pos="4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406" y="-90"/>
      </p:cViewPr>
      <p:guideLst>
        <p:guide orient="horz" pos="3104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45" cy="49339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11" y="0"/>
            <a:ext cx="2946144" cy="49339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61822"/>
            <a:ext cx="2946145" cy="49339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11" y="9361822"/>
            <a:ext cx="2946144" cy="49339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DFF9B02-B511-41B7-B86E-BB5F034020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052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45" cy="49339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11" y="0"/>
            <a:ext cx="2946144" cy="49339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" y="739775"/>
            <a:ext cx="6569075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54" y="4681700"/>
            <a:ext cx="5437168" cy="443579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61822"/>
            <a:ext cx="2946145" cy="49339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11" y="9361822"/>
            <a:ext cx="2946144" cy="49339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91629A-89CF-4C2C-9865-CC6C32D549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87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00B106-CA7A-462B-9E3C-E754271A2A10}" type="slidenum">
              <a:rPr lang="en-GB" smtClean="0"/>
              <a:pPr eaLnBrk="1" hangingPunct="1"/>
              <a:t>1</a:t>
            </a:fld>
            <a:endParaRPr lang="en-GB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" y="739775"/>
            <a:ext cx="6569075" cy="36957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16891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00B106-CA7A-462B-9E3C-E754271A2A10}" type="slidenum">
              <a:rPr lang="en-GB" smtClean="0"/>
              <a:pPr eaLnBrk="1" hangingPunct="1"/>
              <a:t>26</a:t>
            </a:fld>
            <a:endParaRPr lang="en-GB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" y="739775"/>
            <a:ext cx="6569075" cy="36957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86399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884688"/>
            <a:ext cx="7772400" cy="1102519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201516"/>
            <a:ext cx="6400800" cy="1314450"/>
          </a:xfrm>
        </p:spPr>
        <p:txBody>
          <a:bodyPr/>
          <a:lstStyle>
            <a:lvl1pPr marL="0" indent="0" algn="l">
              <a:buFontTx/>
              <a:buNone/>
              <a:defRPr>
                <a:solidFill>
                  <a:schemeClr val="bg1"/>
                </a:solidFill>
                <a:latin typeface="Rockwell" pitchFamily="18" charset="0"/>
              </a:defRPr>
            </a:lvl1pPr>
          </a:lstStyle>
          <a:p>
            <a:pPr lvl="0"/>
            <a:r>
              <a:rPr lang="en-GB" noProof="0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1582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38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3695" y="742952"/>
            <a:ext cx="2105025" cy="409694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742952"/>
            <a:ext cx="6167438" cy="409694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25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542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873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7" y="1455736"/>
            <a:ext cx="8424863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2139183"/>
            <a:ext cx="4135438" cy="3240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95" y="2139183"/>
            <a:ext cx="4137025" cy="3240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278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5435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80792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0612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2080792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2560612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58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74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5305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1196155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9615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206769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09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03599"/>
            <a:ext cx="5486400" cy="23420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653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7" y="1355128"/>
            <a:ext cx="84248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7" y="2211191"/>
            <a:ext cx="8424863" cy="324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Rockwell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Rockwell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Rockwell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Rockwell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Rockwell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Rockwell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Rockwell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Rockwell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2715768"/>
            <a:ext cx="7772400" cy="1102519"/>
          </a:xfrm>
        </p:spPr>
        <p:txBody>
          <a:bodyPr/>
          <a:lstStyle/>
          <a:p>
            <a:pPr eaLnBrk="1" hangingPunct="1"/>
            <a:r>
              <a:rPr lang="en-GB" dirty="0" smtClean="0"/>
              <a:t>Research in UK Higher Education </a:t>
            </a:r>
            <a:r>
              <a:rPr lang="en-GB" sz="3200" dirty="0" smtClean="0"/>
              <a:t>– The Challenges and Opportunities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sz="32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23528" y="3748811"/>
            <a:ext cx="7772400" cy="91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Rockwell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Rockwell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Rockwell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Rockwell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Rockwell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Rockwell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Rockwell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Rockwell" pitchFamily="18" charset="0"/>
              </a:defRPr>
            </a:lvl9pPr>
          </a:lstStyle>
          <a:p>
            <a:pPr eaLnBrk="1" hangingPunct="1"/>
            <a:r>
              <a:rPr lang="en-GB" sz="2400" kern="0" dirty="0" smtClean="0"/>
              <a:t>Professor Geoff Layer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059582"/>
            <a:ext cx="8424863" cy="857250"/>
          </a:xfrm>
        </p:spPr>
        <p:txBody>
          <a:bodyPr/>
          <a:lstStyle/>
          <a:p>
            <a:r>
              <a:rPr lang="en-GB" sz="2800" b="1" dirty="0" smtClean="0"/>
              <a:t>Implications (for HEIs with smaller research profiles)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95687"/>
            <a:ext cx="8424863" cy="3096344"/>
          </a:xfrm>
        </p:spPr>
        <p:txBody>
          <a:bodyPr/>
          <a:lstStyle/>
          <a:p>
            <a:r>
              <a:rPr lang="en-GB" sz="2800" dirty="0" smtClean="0">
                <a:latin typeface="+mj-lt"/>
              </a:rPr>
              <a:t>Harder to access funding.</a:t>
            </a:r>
          </a:p>
          <a:p>
            <a:r>
              <a:rPr lang="en-GB" sz="2800" dirty="0" smtClean="0">
                <a:latin typeface="+mj-lt"/>
              </a:rPr>
              <a:t>A harsher environment for new researchers.</a:t>
            </a:r>
          </a:p>
          <a:p>
            <a:r>
              <a:rPr lang="en-GB" sz="2800" dirty="0" smtClean="0">
                <a:latin typeface="+mj-lt"/>
              </a:rPr>
              <a:t>Recruitment of new researchers and research active staff will be challenging.</a:t>
            </a:r>
          </a:p>
          <a:p>
            <a:r>
              <a:rPr lang="en-GB" sz="2800" dirty="0" smtClean="0">
                <a:latin typeface="+mj-lt"/>
              </a:rPr>
              <a:t>Greater reliance on funding from industry. </a:t>
            </a:r>
          </a:p>
          <a:p>
            <a:r>
              <a:rPr lang="en-GB" sz="2800" dirty="0" smtClean="0">
                <a:latin typeface="+mj-lt"/>
              </a:rPr>
              <a:t>Major issues for ‘blue-sky’ research.</a:t>
            </a:r>
            <a:endParaRPr lang="en-GB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6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15566"/>
            <a:ext cx="8424863" cy="720080"/>
          </a:xfrm>
        </p:spPr>
        <p:txBody>
          <a:bodyPr/>
          <a:lstStyle/>
          <a:p>
            <a:r>
              <a:rPr lang="en-GB" b="1" dirty="0" smtClean="0"/>
              <a:t>A Funding Imbalance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707654"/>
            <a:ext cx="6336704" cy="3240087"/>
          </a:xfrm>
        </p:spPr>
      </p:pic>
    </p:spTree>
    <p:extLst>
      <p:ext uri="{BB962C8B-B14F-4D97-AF65-F5344CB8AC3E}">
        <p14:creationId xmlns:p14="http://schemas.microsoft.com/office/powerpoint/2010/main" val="110331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7" y="1355128"/>
            <a:ext cx="8424863" cy="568550"/>
          </a:xfrm>
        </p:spPr>
        <p:txBody>
          <a:bodyPr/>
          <a:lstStyle/>
          <a:p>
            <a:r>
              <a:rPr lang="en-GB" b="1" dirty="0" smtClean="0"/>
              <a:t>Research Excellence Framework (REF)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7" y="2427734"/>
            <a:ext cx="8424863" cy="2448272"/>
          </a:xfrm>
        </p:spPr>
        <p:txBody>
          <a:bodyPr/>
          <a:lstStyle/>
          <a:p>
            <a:r>
              <a:rPr lang="en-GB" sz="2800" dirty="0" smtClean="0">
                <a:latin typeface="+mj-lt"/>
              </a:rPr>
              <a:t>Determines the quantum of resources that we get for research infrastructure.</a:t>
            </a:r>
          </a:p>
          <a:p>
            <a:r>
              <a:rPr lang="en-GB" sz="2800" dirty="0" smtClean="0">
                <a:latin typeface="+mj-lt"/>
              </a:rPr>
              <a:t>An assessment of research excellence – not a judgement on all our research.</a:t>
            </a:r>
          </a:p>
          <a:p>
            <a:r>
              <a:rPr lang="en-GB" sz="2800" dirty="0" smtClean="0">
                <a:latin typeface="+mj-lt"/>
              </a:rPr>
              <a:t>Stern Review.</a:t>
            </a:r>
            <a:endParaRPr lang="en-GB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4608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82995"/>
            <a:ext cx="8424863" cy="720080"/>
          </a:xfrm>
        </p:spPr>
        <p:txBody>
          <a:bodyPr/>
          <a:lstStyle/>
          <a:p>
            <a:r>
              <a:rPr lang="en-GB" b="1" dirty="0" smtClean="0"/>
              <a:t>Implications of Stern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63639"/>
            <a:ext cx="8424863" cy="3312368"/>
          </a:xfrm>
        </p:spPr>
        <p:txBody>
          <a:bodyPr/>
          <a:lstStyle/>
          <a:p>
            <a:endParaRPr lang="en-GB" sz="1800" dirty="0" smtClean="0">
              <a:latin typeface="+mj-lt"/>
            </a:endParaRPr>
          </a:p>
          <a:p>
            <a:endParaRPr lang="en-GB" sz="1800" dirty="0" smtClean="0">
              <a:latin typeface="+mj-lt"/>
            </a:endParaRPr>
          </a:p>
          <a:p>
            <a:endParaRPr lang="en-GB" sz="1800" dirty="0" smtClean="0">
              <a:latin typeface="+mj-lt"/>
            </a:endParaRPr>
          </a:p>
          <a:p>
            <a:pPr marL="0" indent="0">
              <a:buNone/>
            </a:pPr>
            <a:endParaRPr lang="en-GB" sz="1800" dirty="0" smtClean="0">
              <a:latin typeface="+mj-lt"/>
            </a:endParaRPr>
          </a:p>
          <a:p>
            <a:r>
              <a:rPr lang="en-GB" sz="1800" dirty="0" smtClean="0">
                <a:latin typeface="+mj-lt"/>
              </a:rPr>
              <a:t>The </a:t>
            </a:r>
            <a:r>
              <a:rPr lang="en-GB" sz="1800" dirty="0">
                <a:latin typeface="+mj-lt"/>
              </a:rPr>
              <a:t>end to so-called research portability.  </a:t>
            </a:r>
            <a:endParaRPr lang="en-GB" sz="1800" dirty="0" smtClean="0">
              <a:latin typeface="+mj-lt"/>
            </a:endParaRPr>
          </a:p>
          <a:p>
            <a:r>
              <a:rPr lang="en-GB" sz="1800" dirty="0" smtClean="0">
                <a:latin typeface="+mj-lt"/>
              </a:rPr>
              <a:t>All research active staff are entered in REF - removing ‘selectivity’.</a:t>
            </a:r>
          </a:p>
          <a:p>
            <a:r>
              <a:rPr lang="en-GB" sz="1800" dirty="0" smtClean="0">
                <a:latin typeface="+mj-lt"/>
              </a:rPr>
              <a:t>Two </a:t>
            </a:r>
            <a:r>
              <a:rPr lang="en-GB" sz="1800" dirty="0">
                <a:latin typeface="+mj-lt"/>
              </a:rPr>
              <a:t>outputs submitted per researcher, with the option for some to submit up to </a:t>
            </a:r>
            <a:r>
              <a:rPr lang="en-GB" sz="1800" dirty="0" smtClean="0">
                <a:latin typeface="+mj-lt"/>
              </a:rPr>
              <a:t>six</a:t>
            </a:r>
            <a:r>
              <a:rPr lang="en-GB" sz="1800" dirty="0">
                <a:latin typeface="+mj-lt"/>
              </a:rPr>
              <a:t>, and others less</a:t>
            </a:r>
            <a:r>
              <a:rPr lang="en-GB" sz="1800" dirty="0" smtClean="0">
                <a:latin typeface="+mj-lt"/>
              </a:rPr>
              <a:t>.</a:t>
            </a:r>
            <a:endParaRPr lang="en-GB" sz="1800" dirty="0">
              <a:latin typeface="+mj-lt"/>
            </a:endParaRPr>
          </a:p>
          <a:p>
            <a:r>
              <a:rPr lang="en-GB" sz="1800" dirty="0" smtClean="0">
                <a:latin typeface="+mj-lt"/>
              </a:rPr>
              <a:t>The </a:t>
            </a:r>
            <a:r>
              <a:rPr lang="en-GB" sz="1800" dirty="0">
                <a:latin typeface="+mj-lt"/>
              </a:rPr>
              <a:t>definition of impact </a:t>
            </a:r>
            <a:r>
              <a:rPr lang="en-GB" sz="1800" dirty="0" smtClean="0">
                <a:latin typeface="+mj-lt"/>
              </a:rPr>
              <a:t>to be ‘broadened </a:t>
            </a:r>
            <a:r>
              <a:rPr lang="en-GB" sz="1800" dirty="0">
                <a:latin typeface="+mj-lt"/>
              </a:rPr>
              <a:t>and </a:t>
            </a:r>
            <a:r>
              <a:rPr lang="en-GB" sz="1800" dirty="0" smtClean="0">
                <a:latin typeface="+mj-lt"/>
              </a:rPr>
              <a:t>deepened’ and better aligned to the TEF </a:t>
            </a:r>
            <a:r>
              <a:rPr lang="en-GB" sz="1800" dirty="0">
                <a:latin typeface="+mj-lt"/>
              </a:rPr>
              <a:t>– on curricula and </a:t>
            </a:r>
            <a:r>
              <a:rPr lang="en-GB" sz="1800" dirty="0" smtClean="0">
                <a:latin typeface="+mj-lt"/>
              </a:rPr>
              <a:t>pedagogy.</a:t>
            </a:r>
            <a:endParaRPr lang="en-GB" sz="1800" dirty="0">
              <a:latin typeface="+mj-lt"/>
            </a:endParaRPr>
          </a:p>
        </p:txBody>
      </p:sp>
      <p:pic>
        <p:nvPicPr>
          <p:cNvPr id="1028" name="Picture 4" descr="C:\Users\in3240\AppData\Local\Microsoft\Windows\Temporary Internet Files\Content.IE5\JBWQ1RPF\sumo-with-little-boy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563639"/>
            <a:ext cx="280831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281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059582"/>
            <a:ext cx="8424863" cy="857250"/>
          </a:xfrm>
        </p:spPr>
        <p:txBody>
          <a:bodyPr/>
          <a:lstStyle/>
          <a:p>
            <a:r>
              <a:rPr lang="en-GB" b="1" dirty="0" smtClean="0"/>
              <a:t>Implications of Stern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02619"/>
            <a:ext cx="8424863" cy="2901379"/>
          </a:xfrm>
        </p:spPr>
        <p:txBody>
          <a:bodyPr/>
          <a:lstStyle/>
          <a:p>
            <a:r>
              <a:rPr lang="en-GB" sz="2000" dirty="0" smtClean="0">
                <a:latin typeface="+mj-lt"/>
              </a:rPr>
              <a:t>Link case </a:t>
            </a:r>
            <a:r>
              <a:rPr lang="en-GB" sz="2000" dirty="0">
                <a:latin typeface="+mj-lt"/>
              </a:rPr>
              <a:t>studies to research activity and a body of work, as well as to a broad range of research </a:t>
            </a:r>
            <a:r>
              <a:rPr lang="en-GB" sz="2000" dirty="0" smtClean="0">
                <a:latin typeface="+mj-lt"/>
              </a:rPr>
              <a:t>outputs, </a:t>
            </a:r>
            <a:r>
              <a:rPr lang="en-GB" sz="2000" dirty="0">
                <a:latin typeface="+mj-lt"/>
              </a:rPr>
              <a:t>rather than specific papers or monographs. </a:t>
            </a:r>
            <a:r>
              <a:rPr lang="en-GB" sz="2000" dirty="0" smtClean="0">
                <a:latin typeface="+mj-lt"/>
              </a:rPr>
              <a:t> </a:t>
            </a:r>
          </a:p>
          <a:p>
            <a:r>
              <a:rPr lang="en-GB" sz="2000" dirty="0" smtClean="0">
                <a:latin typeface="+mj-lt"/>
              </a:rPr>
              <a:t>Possible push </a:t>
            </a:r>
            <a:r>
              <a:rPr lang="en-GB" sz="2000" dirty="0">
                <a:latin typeface="+mj-lt"/>
              </a:rPr>
              <a:t>to low quality predatory </a:t>
            </a:r>
            <a:r>
              <a:rPr lang="en-GB" sz="2000" dirty="0" smtClean="0">
                <a:latin typeface="+mj-lt"/>
              </a:rPr>
              <a:t>journals.</a:t>
            </a:r>
            <a:endParaRPr lang="en-GB" sz="2000" dirty="0">
              <a:latin typeface="+mj-lt"/>
            </a:endParaRPr>
          </a:p>
          <a:p>
            <a:r>
              <a:rPr lang="en-GB" sz="2000" dirty="0" smtClean="0">
                <a:latin typeface="+mj-lt"/>
              </a:rPr>
              <a:t>Universities to have </a:t>
            </a:r>
            <a:r>
              <a:rPr lang="en-GB" sz="2000" dirty="0">
                <a:latin typeface="+mj-lt"/>
              </a:rPr>
              <a:t>more flexibility over how many impact case studies to submit from each unit of </a:t>
            </a:r>
            <a:r>
              <a:rPr lang="en-GB" sz="2000" dirty="0" smtClean="0">
                <a:latin typeface="+mj-lt"/>
              </a:rPr>
              <a:t>assessment – enable </a:t>
            </a:r>
            <a:r>
              <a:rPr lang="en-GB" sz="2000" dirty="0">
                <a:latin typeface="+mj-lt"/>
              </a:rPr>
              <a:t>institutions to </a:t>
            </a:r>
            <a:r>
              <a:rPr lang="en-GB" sz="2000" dirty="0" smtClean="0">
                <a:latin typeface="+mj-lt"/>
              </a:rPr>
              <a:t>‘demonstrate </a:t>
            </a:r>
            <a:r>
              <a:rPr lang="en-GB" sz="2000" dirty="0">
                <a:latin typeface="+mj-lt"/>
              </a:rPr>
              <a:t>their strengths more </a:t>
            </a:r>
            <a:r>
              <a:rPr lang="en-GB" sz="2000" dirty="0" smtClean="0">
                <a:latin typeface="+mj-lt"/>
              </a:rPr>
              <a:t>effectively’. </a:t>
            </a:r>
          </a:p>
          <a:p>
            <a:r>
              <a:rPr lang="en-GB" sz="2000" dirty="0" smtClean="0">
                <a:latin typeface="+mj-lt"/>
              </a:rPr>
              <a:t>Focus on multi </a:t>
            </a:r>
            <a:r>
              <a:rPr lang="en-GB" sz="2000" dirty="0">
                <a:latin typeface="+mj-lt"/>
              </a:rPr>
              <a:t>and </a:t>
            </a:r>
            <a:r>
              <a:rPr lang="en-GB" sz="2000" dirty="0" smtClean="0">
                <a:latin typeface="+mj-lt"/>
              </a:rPr>
              <a:t>interdisciplinary </a:t>
            </a:r>
            <a:r>
              <a:rPr lang="en-GB" sz="2000" dirty="0">
                <a:latin typeface="+mj-lt"/>
              </a:rPr>
              <a:t>and collaborative </a:t>
            </a:r>
            <a:r>
              <a:rPr lang="en-GB" sz="2000" dirty="0" smtClean="0">
                <a:latin typeface="+mj-lt"/>
              </a:rPr>
              <a:t>work.</a:t>
            </a:r>
            <a:endParaRPr lang="en-GB" sz="2000" dirty="0">
              <a:latin typeface="+mj-lt"/>
            </a:endParaRP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730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87574"/>
            <a:ext cx="8424863" cy="857250"/>
          </a:xfrm>
        </p:spPr>
        <p:txBody>
          <a:bodyPr/>
          <a:lstStyle/>
          <a:p>
            <a:r>
              <a:rPr lang="en-GB" b="1" dirty="0" smtClean="0"/>
              <a:t>Indicative Research Tail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51670"/>
            <a:ext cx="8424863" cy="3240881"/>
          </a:xfrm>
        </p:spPr>
        <p:txBody>
          <a:bodyPr/>
          <a:lstStyle/>
          <a:p>
            <a:pPr marL="457200" lvl="1" indent="0">
              <a:buNone/>
            </a:pPr>
            <a:r>
              <a:rPr lang="en-GB" sz="2000" b="1" dirty="0" smtClean="0">
                <a:latin typeface="+mj-lt"/>
              </a:rPr>
              <a:t>e.g. Research Intensive University: REF 2014</a:t>
            </a:r>
          </a:p>
          <a:p>
            <a:endParaRPr lang="en-GB" dirty="0"/>
          </a:p>
          <a:p>
            <a:endParaRPr lang="en-GB" dirty="0" smtClean="0"/>
          </a:p>
          <a:p>
            <a:pPr marL="457200" lvl="1" indent="0">
              <a:buNone/>
            </a:pPr>
            <a:r>
              <a:rPr lang="en-GB" sz="2000" b="1" dirty="0" smtClean="0">
                <a:latin typeface="+mj-lt"/>
              </a:rPr>
              <a:t>e.g. Non Research Intensive University: REF 2014</a:t>
            </a:r>
            <a:endParaRPr lang="en-GB" sz="2000" b="1" dirty="0">
              <a:latin typeface="+mj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381966"/>
              </p:ext>
            </p:extLst>
          </p:nvPr>
        </p:nvGraphicFramePr>
        <p:xfrm>
          <a:off x="683568" y="2355726"/>
          <a:ext cx="6096000" cy="8890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Output Quality</a:t>
                      </a:r>
                      <a:endParaRPr lang="en-GB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0*</a:t>
                      </a:r>
                      <a:endParaRPr lang="en-GB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1*</a:t>
                      </a:r>
                      <a:endParaRPr lang="en-GB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2*</a:t>
                      </a:r>
                      <a:endParaRPr lang="en-GB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3*</a:t>
                      </a:r>
                      <a:endParaRPr lang="en-GB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4*</a:t>
                      </a:r>
                      <a:endParaRPr lang="en-GB" sz="1400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/>
                        <a:t>Staff</a:t>
                      </a:r>
                      <a:r>
                        <a:rPr lang="en-GB" sz="1400" b="1" baseline="0" dirty="0" smtClean="0"/>
                        <a:t> (%)</a:t>
                      </a:r>
                      <a:endParaRPr lang="en-GB" sz="1400" b="1" dirty="0">
                        <a:latin typeface="+mj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+mj-lt"/>
                        </a:rPr>
                        <a:t>10</a:t>
                      </a:r>
                      <a:endParaRPr lang="en-GB" sz="1400" b="1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+mj-lt"/>
                        </a:rPr>
                        <a:t>40</a:t>
                      </a:r>
                      <a:endParaRPr lang="en-GB" sz="1400" b="1" dirty="0">
                        <a:latin typeface="+mj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+mj-lt"/>
                        </a:rPr>
                        <a:t>50</a:t>
                      </a:r>
                      <a:endParaRPr lang="en-GB" sz="1400" b="1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710364"/>
              </p:ext>
            </p:extLst>
          </p:nvPr>
        </p:nvGraphicFramePr>
        <p:xfrm>
          <a:off x="683570" y="3867894"/>
          <a:ext cx="6168006" cy="8890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28001"/>
                <a:gridCol w="1028001"/>
                <a:gridCol w="1028001"/>
                <a:gridCol w="1028001"/>
                <a:gridCol w="1028001"/>
                <a:gridCol w="102800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Output Quality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0*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1*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2*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3*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4*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/>
                        <a:t>Staff</a:t>
                      </a:r>
                      <a:r>
                        <a:rPr lang="en-GB" sz="1400" b="1" baseline="0" dirty="0" smtClean="0"/>
                        <a:t> (%)</a:t>
                      </a:r>
                      <a:endParaRPr lang="en-GB" sz="1400" b="1" dirty="0">
                        <a:latin typeface="+mj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+mj-lt"/>
                        </a:rPr>
                        <a:t>65</a:t>
                      </a:r>
                      <a:endParaRPr lang="en-GB" sz="1400" b="1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+mj-lt"/>
                        </a:rPr>
                        <a:t>10</a:t>
                      </a:r>
                      <a:endParaRPr lang="en-GB" sz="1400" b="1" dirty="0">
                        <a:latin typeface="+mj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+mj-lt"/>
                        </a:rPr>
                        <a:t>25</a:t>
                      </a:r>
                      <a:endParaRPr lang="en-GB" sz="1400" b="1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88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31590"/>
            <a:ext cx="8424863" cy="857250"/>
          </a:xfrm>
        </p:spPr>
        <p:txBody>
          <a:bodyPr/>
          <a:lstStyle/>
          <a:p>
            <a:r>
              <a:rPr lang="en-GB" b="1" dirty="0" smtClean="0"/>
              <a:t>HEFCE Consultation on Stern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7" y="1995687"/>
            <a:ext cx="8424863" cy="2880319"/>
          </a:xfrm>
        </p:spPr>
        <p:txBody>
          <a:bodyPr/>
          <a:lstStyle/>
          <a:p>
            <a:r>
              <a:rPr lang="en-GB" sz="2800" dirty="0" smtClean="0">
                <a:latin typeface="+mj-lt"/>
              </a:rPr>
              <a:t>14 week consultation from the end of November 2016.</a:t>
            </a:r>
          </a:p>
          <a:p>
            <a:endParaRPr lang="en-GB" sz="2800" dirty="0" smtClean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We need a clear response using established fora e.g. UUK, subject specific routes and learned societies.</a:t>
            </a:r>
          </a:p>
          <a:p>
            <a:endParaRPr lang="en-GB" sz="1600" dirty="0" smtClean="0"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414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15566"/>
            <a:ext cx="8424863" cy="857250"/>
          </a:xfrm>
        </p:spPr>
        <p:txBody>
          <a:bodyPr/>
          <a:lstStyle/>
          <a:p>
            <a:r>
              <a:rPr lang="en-GB" b="1" dirty="0" smtClean="0"/>
              <a:t>Research Data Management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7" y="1779663"/>
            <a:ext cx="8424863" cy="3672410"/>
          </a:xfrm>
        </p:spPr>
        <p:txBody>
          <a:bodyPr/>
          <a:lstStyle/>
          <a:p>
            <a:r>
              <a:rPr lang="en-GB" sz="2400" dirty="0" smtClean="0">
                <a:latin typeface="+mj-lt"/>
              </a:rPr>
              <a:t>RDM - managing</a:t>
            </a:r>
            <a:r>
              <a:rPr lang="en-GB" sz="2400" dirty="0">
                <a:latin typeface="+mj-lt"/>
              </a:rPr>
              <a:t>, storing and making accessible the data generated by </a:t>
            </a:r>
            <a:r>
              <a:rPr lang="en-GB" sz="2400" dirty="0" smtClean="0">
                <a:latin typeface="+mj-lt"/>
              </a:rPr>
              <a:t>research</a:t>
            </a: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668452"/>
              </p:ext>
            </p:extLst>
          </p:nvPr>
        </p:nvGraphicFramePr>
        <p:xfrm>
          <a:off x="467544" y="2643758"/>
          <a:ext cx="7920880" cy="219964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960440"/>
                <a:gridCol w="396044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+mj-lt"/>
                        </a:rPr>
                        <a:t>Challenges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+mj-lt"/>
                        </a:rPr>
                        <a:t>Opportunities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 smtClean="0">
                          <a:effectLst/>
                          <a:latin typeface="+mj-lt"/>
                        </a:rPr>
                        <a:t>Lack of certainty over value placed by the sector on research data management.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 smtClean="0">
                          <a:effectLst/>
                          <a:latin typeface="+mj-lt"/>
                        </a:rPr>
                        <a:t>Reluctance by researchers to share data.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 smtClean="0">
                          <a:effectLst/>
                          <a:latin typeface="+mj-lt"/>
                        </a:rPr>
                        <a:t>Cost – can be high and future costs are hard to predict.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 smtClean="0">
                          <a:effectLst/>
                          <a:latin typeface="+mj-lt"/>
                        </a:rPr>
                        <a:t>Technical challenges – wide variety of formats to be kept and made accessible for a long time.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 smtClean="0">
                          <a:effectLst/>
                          <a:latin typeface="+mj-lt"/>
                        </a:rPr>
                        <a:t>Security issues around storage and release.</a:t>
                      </a:r>
                    </a:p>
                    <a:p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 smtClean="0">
                          <a:effectLst/>
                          <a:latin typeface="+mj-lt"/>
                        </a:rPr>
                        <a:t>Opens up research possibilities.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 smtClean="0">
                          <a:effectLst/>
                          <a:latin typeface="+mj-lt"/>
                        </a:rPr>
                        <a:t>Helps combat research fraud and misconduct – makes it much easier to verify results.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 smtClean="0">
                          <a:effectLst/>
                          <a:latin typeface="+mj-lt"/>
                        </a:rPr>
                        <a:t>Creates greater public value from public funding – makes research results available to all.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 smtClean="0">
                          <a:effectLst/>
                          <a:latin typeface="+mj-lt"/>
                        </a:rPr>
                        <a:t>Increases citations and reach – datasets can be cited directly as well as articles.</a:t>
                      </a:r>
                      <a:endParaRPr lang="en-GB" sz="12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588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87574"/>
            <a:ext cx="8424863" cy="648072"/>
          </a:xfrm>
        </p:spPr>
        <p:txBody>
          <a:bodyPr/>
          <a:lstStyle/>
          <a:p>
            <a:r>
              <a:rPr lang="en-GB" b="1" dirty="0" smtClean="0"/>
              <a:t>Our RAE/REF Journey</a:t>
            </a:r>
            <a:endParaRPr lang="en-GB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857" y="1707655"/>
            <a:ext cx="8424863" cy="3312367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1400" b="1" dirty="0" smtClean="0">
                <a:latin typeface="+mj-lt"/>
              </a:rPr>
              <a:t>A long journey from sub-national to internationally excellent research</a:t>
            </a:r>
            <a:endParaRPr lang="en-US" sz="1400" b="1" dirty="0">
              <a:latin typeface="+mj-lt"/>
            </a:endParaRPr>
          </a:p>
          <a:p>
            <a:pPr marL="0" indent="0">
              <a:buFontTx/>
              <a:buNone/>
              <a:defRPr/>
            </a:pPr>
            <a:r>
              <a:rPr lang="en-US" sz="1200" b="1" dirty="0" smtClean="0">
                <a:latin typeface="+mj-lt"/>
              </a:rPr>
              <a:t>							Percent 4* and  3*</a:t>
            </a:r>
          </a:p>
          <a:p>
            <a:pPr marL="0" indent="0">
              <a:buFontTx/>
              <a:buNone/>
              <a:defRPr/>
            </a:pPr>
            <a:r>
              <a:rPr lang="en-US" sz="1200" b="1" dirty="0" smtClean="0">
                <a:latin typeface="+mj-lt"/>
              </a:rPr>
              <a:t>				1992	1996	2001	2008	2014</a:t>
            </a:r>
          </a:p>
          <a:p>
            <a:pPr marL="0" indent="0">
              <a:buFontTx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Allied </a:t>
            </a:r>
            <a:r>
              <a:rPr lang="en-US" sz="1000" dirty="0">
                <a:solidFill>
                  <a:srgbClr val="000000"/>
                </a:solidFill>
                <a:latin typeface="+mj-lt"/>
              </a:rPr>
              <a:t>Health Professions, Dentistry, Nursing and Pharmacy </a:t>
            </a: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	1	2	3a	20	54</a:t>
            </a:r>
          </a:p>
          <a:p>
            <a:pPr marL="0" indent="0">
              <a:buFontTx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Engineering 				no submission	2	3a	30	22</a:t>
            </a:r>
          </a:p>
          <a:p>
            <a:pPr marL="0" indent="0">
              <a:buFontTx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Architecture</a:t>
            </a:r>
            <a:r>
              <a:rPr lang="en-US" sz="1000" dirty="0">
                <a:solidFill>
                  <a:srgbClr val="000000"/>
                </a:solidFill>
                <a:latin typeface="+mj-lt"/>
              </a:rPr>
              <a:t>, Built Environment and </a:t>
            </a: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Planning		2	3b	3a	50	26</a:t>
            </a:r>
          </a:p>
          <a:p>
            <a:pPr marL="0" indent="0">
              <a:buFontTx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Business </a:t>
            </a:r>
            <a:r>
              <a:rPr lang="en-US" sz="1000" dirty="0">
                <a:solidFill>
                  <a:srgbClr val="000000"/>
                </a:solidFill>
                <a:latin typeface="+mj-lt"/>
              </a:rPr>
              <a:t>and Management </a:t>
            </a: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Studies		no submission	2	3b	20	29</a:t>
            </a:r>
          </a:p>
          <a:p>
            <a:pPr marL="0" indent="0">
              <a:buFontTx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Law				1	1	3a	25	12</a:t>
            </a:r>
          </a:p>
          <a:p>
            <a:pPr marL="0" indent="0">
              <a:buFontTx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Education				</a:t>
            </a:r>
            <a:r>
              <a:rPr lang="en-US" sz="1000" dirty="0">
                <a:solidFill>
                  <a:srgbClr val="000000"/>
                </a:solidFill>
                <a:latin typeface="+mj-lt"/>
              </a:rPr>
              <a:t>2</a:t>
            </a: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	1	2	20	41</a:t>
            </a:r>
          </a:p>
          <a:p>
            <a:pPr marL="0" indent="0">
              <a:buFontTx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Sport </a:t>
            </a:r>
            <a:r>
              <a:rPr lang="en-US" sz="1000" dirty="0">
                <a:solidFill>
                  <a:srgbClr val="000000"/>
                </a:solidFill>
                <a:latin typeface="+mj-lt"/>
              </a:rPr>
              <a:t>and Exercise Sciences, Leisure and </a:t>
            </a: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Tourism	no submission	1	3a	no submission	44</a:t>
            </a:r>
          </a:p>
          <a:p>
            <a:pPr marL="0" indent="0">
              <a:buFontTx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Area Studies				2	3b	3a	25	29</a:t>
            </a:r>
          </a:p>
          <a:p>
            <a:pPr marL="0" indent="0">
              <a:buFontTx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Modern </a:t>
            </a:r>
            <a:r>
              <a:rPr lang="en-US" sz="1000" dirty="0">
                <a:solidFill>
                  <a:srgbClr val="000000"/>
                </a:solidFill>
                <a:latin typeface="+mj-lt"/>
              </a:rPr>
              <a:t>Languages and Linguistics </a:t>
            </a: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		no submission	no submission	3a	55	49</a:t>
            </a:r>
          </a:p>
          <a:p>
            <a:pPr marL="0" indent="0">
              <a:buFontTx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English </a:t>
            </a:r>
            <a:r>
              <a:rPr lang="en-US" sz="1000" dirty="0">
                <a:solidFill>
                  <a:srgbClr val="000000"/>
                </a:solidFill>
                <a:latin typeface="+mj-lt"/>
              </a:rPr>
              <a:t>Language and Literature </a:t>
            </a: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		no submission	no submission	no submission	no submission	32</a:t>
            </a:r>
          </a:p>
          <a:p>
            <a:pPr marL="0" indent="0">
              <a:buFontTx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History				2	3a	4	30	55</a:t>
            </a:r>
          </a:p>
          <a:p>
            <a:pPr marL="0" indent="0">
              <a:buFontTx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Art </a:t>
            </a:r>
            <a:r>
              <a:rPr lang="en-US" sz="1000" dirty="0">
                <a:solidFill>
                  <a:srgbClr val="000000"/>
                </a:solidFill>
                <a:latin typeface="+mj-lt"/>
              </a:rPr>
              <a:t>and Design: History, Practice and </a:t>
            </a: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Theory		2	2	3a	35	43</a:t>
            </a:r>
          </a:p>
          <a:p>
            <a:pPr marL="0" indent="0">
              <a:buFontTx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Media </a:t>
            </a:r>
            <a:r>
              <a:rPr lang="en-US" sz="1000" dirty="0">
                <a:solidFill>
                  <a:srgbClr val="000000"/>
                </a:solidFill>
                <a:latin typeface="+mj-lt"/>
              </a:rPr>
              <a:t>Studies, Library and Information Management </a:t>
            </a:r>
            <a:r>
              <a:rPr lang="en-US" sz="1000" dirty="0" smtClean="0">
                <a:solidFill>
                  <a:srgbClr val="000000"/>
                </a:solidFill>
                <a:latin typeface="+mj-lt"/>
              </a:rPr>
              <a:t>	2	1	2	65	89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					</a:t>
            </a:r>
            <a:r>
              <a:rPr lang="en-US" sz="1200" dirty="0" smtClean="0"/>
              <a:t>	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3479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059582"/>
            <a:ext cx="8424863" cy="857250"/>
          </a:xfrm>
        </p:spPr>
        <p:txBody>
          <a:bodyPr/>
          <a:lstStyle/>
          <a:p>
            <a:r>
              <a:rPr lang="en-GB" b="1" dirty="0" smtClean="0"/>
              <a:t>Our Research Income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7" y="1851671"/>
            <a:ext cx="8424863" cy="3096343"/>
          </a:xfrm>
        </p:spPr>
        <p:txBody>
          <a:bodyPr/>
          <a:lstStyle/>
          <a:p>
            <a:r>
              <a:rPr lang="en-GB" sz="2000" dirty="0" smtClean="0">
                <a:latin typeface="+mj-lt"/>
              </a:rPr>
              <a:t>Research Council (RCUK): </a:t>
            </a:r>
            <a:r>
              <a:rPr lang="en-GB" sz="1600" dirty="0" smtClean="0">
                <a:latin typeface="+mj-lt"/>
              </a:rPr>
              <a:t>Between </a:t>
            </a:r>
            <a:r>
              <a:rPr lang="en-GB" sz="1600" dirty="0">
                <a:latin typeface="+mj-lt"/>
              </a:rPr>
              <a:t>2003-2015 we secured circa £3m from RCUK – comparable with other post-92 universities</a:t>
            </a:r>
            <a:r>
              <a:rPr lang="en-GB" sz="2000" dirty="0" smtClean="0"/>
              <a:t>.</a:t>
            </a:r>
            <a:endParaRPr lang="en-GB" sz="2000" dirty="0" smtClean="0">
              <a:latin typeface="+mj-lt"/>
            </a:endParaRPr>
          </a:p>
          <a:p>
            <a:r>
              <a:rPr lang="en-GB" sz="2000" dirty="0" smtClean="0">
                <a:latin typeface="+mj-lt"/>
              </a:rPr>
              <a:t>QR – quality related research funding (HEFCE) – linked to REF.</a:t>
            </a:r>
          </a:p>
          <a:p>
            <a:r>
              <a:rPr lang="en-GB" sz="2000" dirty="0" smtClean="0">
                <a:latin typeface="+mj-lt"/>
              </a:rPr>
              <a:t>EU Grants</a:t>
            </a:r>
          </a:p>
          <a:p>
            <a:r>
              <a:rPr lang="en-GB" sz="2000" dirty="0" smtClean="0">
                <a:latin typeface="+mj-lt"/>
              </a:rPr>
              <a:t>Industry</a:t>
            </a:r>
          </a:p>
          <a:p>
            <a:r>
              <a:rPr lang="en-GB" sz="2000" dirty="0" smtClean="0">
                <a:latin typeface="+mj-lt"/>
              </a:rPr>
              <a:t>Charities </a:t>
            </a:r>
          </a:p>
          <a:p>
            <a:r>
              <a:rPr lang="en-GB" sz="2000" dirty="0" smtClean="0">
                <a:latin typeface="+mj-lt"/>
              </a:rPr>
              <a:t>PGR – Students Fees</a:t>
            </a:r>
          </a:p>
          <a:p>
            <a:r>
              <a:rPr lang="en-GB" sz="2000" dirty="0" smtClean="0">
                <a:latin typeface="+mj-lt"/>
              </a:rPr>
              <a:t>University of Wolverhampton – Research Investment Framework (RIF)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44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7574"/>
            <a:ext cx="8424863" cy="576064"/>
          </a:xfrm>
        </p:spPr>
        <p:txBody>
          <a:bodyPr/>
          <a:lstStyle/>
          <a:p>
            <a:r>
              <a:rPr lang="en-GB" b="1" dirty="0" smtClean="0"/>
              <a:t>The Evolution of (UK) Universities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7" y="1635645"/>
            <a:ext cx="8424863" cy="3312369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7 </a:t>
            </a:r>
            <a:r>
              <a:rPr lang="en-GB" dirty="0">
                <a:latin typeface="+mj-lt"/>
              </a:rPr>
              <a:t>‘</a:t>
            </a:r>
            <a:r>
              <a:rPr lang="en-GB" dirty="0" smtClean="0">
                <a:latin typeface="+mj-lt"/>
              </a:rPr>
              <a:t>ancient’ universities.</a:t>
            </a:r>
          </a:p>
          <a:p>
            <a:r>
              <a:rPr lang="en-GB" dirty="0">
                <a:latin typeface="+mj-lt"/>
              </a:rPr>
              <a:t>A small selection of universities received their Royal Charter in the 19th </a:t>
            </a:r>
            <a:r>
              <a:rPr lang="en-GB" dirty="0" smtClean="0">
                <a:latin typeface="+mj-lt"/>
              </a:rPr>
              <a:t>century.</a:t>
            </a:r>
          </a:p>
          <a:p>
            <a:r>
              <a:rPr lang="en-GB" dirty="0" smtClean="0">
                <a:latin typeface="+mj-lt"/>
              </a:rPr>
              <a:t>‘Red brick’ universities were formed before WW1.</a:t>
            </a:r>
          </a:p>
          <a:p>
            <a:r>
              <a:rPr lang="en-GB" dirty="0" smtClean="0">
                <a:latin typeface="+mj-lt"/>
              </a:rPr>
              <a:t>1960s - ‘</a:t>
            </a:r>
            <a:r>
              <a:rPr lang="en-GB" dirty="0">
                <a:latin typeface="+mj-lt"/>
              </a:rPr>
              <a:t>plate glass </a:t>
            </a:r>
            <a:r>
              <a:rPr lang="en-GB" dirty="0" smtClean="0">
                <a:latin typeface="+mj-lt"/>
              </a:rPr>
              <a:t>university’.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143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059582"/>
            <a:ext cx="8424863" cy="648072"/>
          </a:xfrm>
        </p:spPr>
        <p:txBody>
          <a:bodyPr/>
          <a:lstStyle/>
          <a:p>
            <a:r>
              <a:rPr lang="en-GB" b="1" dirty="0" smtClean="0"/>
              <a:t>Role of Professor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9663"/>
            <a:ext cx="8424863" cy="3312368"/>
          </a:xfrm>
        </p:spPr>
        <p:txBody>
          <a:bodyPr/>
          <a:lstStyle/>
          <a:p>
            <a:r>
              <a:rPr lang="en-GB" sz="2400" dirty="0" smtClean="0">
                <a:latin typeface="+mj-lt"/>
              </a:rPr>
              <a:t>Be an academic leader in your field.</a:t>
            </a:r>
          </a:p>
          <a:p>
            <a:r>
              <a:rPr lang="en-GB" sz="2400" dirty="0">
                <a:latin typeface="+mj-lt"/>
              </a:rPr>
              <a:t>Supervise doctoral students and help proactively shape and develop research careers.</a:t>
            </a:r>
          </a:p>
          <a:p>
            <a:r>
              <a:rPr lang="en-GB" sz="2400" dirty="0">
                <a:latin typeface="+mj-lt"/>
              </a:rPr>
              <a:t>Impart knowledge and experience in the classroom.</a:t>
            </a:r>
          </a:p>
          <a:p>
            <a:r>
              <a:rPr lang="en-GB" sz="2400" dirty="0">
                <a:latin typeface="+mj-lt"/>
              </a:rPr>
              <a:t>Produce relevant, appropriate and high quality research outputs linked to discipline. </a:t>
            </a:r>
          </a:p>
          <a:p>
            <a:r>
              <a:rPr lang="en-GB" sz="2400" dirty="0" smtClean="0">
                <a:latin typeface="+mj-lt"/>
              </a:rPr>
              <a:t>Secure income above average for </a:t>
            </a:r>
            <a:r>
              <a:rPr lang="en-GB" sz="2400" dirty="0" err="1" smtClean="0">
                <a:latin typeface="+mj-lt"/>
              </a:rPr>
              <a:t>UoA</a:t>
            </a:r>
            <a:r>
              <a:rPr lang="en-GB" sz="2400" dirty="0" smtClean="0">
                <a:latin typeface="+mj-lt"/>
              </a:rPr>
              <a:t>.</a:t>
            </a:r>
          </a:p>
          <a:p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82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43558"/>
            <a:ext cx="8424863" cy="1001266"/>
          </a:xfrm>
        </p:spPr>
        <p:txBody>
          <a:bodyPr/>
          <a:lstStyle/>
          <a:p>
            <a:r>
              <a:rPr lang="en-GB" sz="3200" b="1" dirty="0" smtClean="0"/>
              <a:t>1. Realising the Ambition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7654"/>
            <a:ext cx="8424863" cy="31683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latin typeface="+mj-lt"/>
              </a:rPr>
              <a:t>Build </a:t>
            </a:r>
            <a:r>
              <a:rPr lang="en-GB" sz="2400" dirty="0">
                <a:latin typeface="+mj-lt"/>
              </a:rPr>
              <a:t>and </a:t>
            </a:r>
            <a:r>
              <a:rPr lang="en-GB" sz="2400" dirty="0" smtClean="0">
                <a:latin typeface="+mj-lt"/>
              </a:rPr>
              <a:t>enhance </a:t>
            </a:r>
            <a:r>
              <a:rPr lang="en-GB" sz="2400" dirty="0">
                <a:latin typeface="+mj-lt"/>
              </a:rPr>
              <a:t>our critical mass i.e. </a:t>
            </a:r>
            <a:r>
              <a:rPr lang="en-US" sz="2400" dirty="0">
                <a:latin typeface="+mj-lt"/>
              </a:rPr>
              <a:t>larger Research Institutes and investment in capacity.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Develop </a:t>
            </a:r>
            <a:r>
              <a:rPr lang="en-US" sz="2400" dirty="0">
                <a:latin typeface="+mj-lt"/>
              </a:rPr>
              <a:t>better linkages between teaching and research &amp; research and business engagement.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Through </a:t>
            </a:r>
            <a:r>
              <a:rPr lang="en-US" sz="2400" dirty="0">
                <a:latin typeface="+mj-lt"/>
              </a:rPr>
              <a:t>rigorous business planning, </a:t>
            </a:r>
            <a:r>
              <a:rPr lang="en-US" sz="2400" dirty="0" smtClean="0">
                <a:latin typeface="+mj-lt"/>
              </a:rPr>
              <a:t>build </a:t>
            </a:r>
            <a:r>
              <a:rPr lang="en-US" sz="2400" dirty="0">
                <a:latin typeface="+mj-lt"/>
              </a:rPr>
              <a:t>our impact and reach i.e. outside immediate academic area(s).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+mj-lt"/>
              </a:rPr>
              <a:t>Enhance </a:t>
            </a:r>
            <a:r>
              <a:rPr lang="en-US" sz="2400" dirty="0">
                <a:latin typeface="+mj-lt"/>
              </a:rPr>
              <a:t>leadership, management and performance management role/functions</a:t>
            </a:r>
            <a:r>
              <a:rPr lang="en-US" sz="2400" dirty="0" smtClean="0">
                <a:latin typeface="+mj-lt"/>
              </a:rPr>
              <a:t>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948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87574"/>
            <a:ext cx="8424863" cy="857250"/>
          </a:xfrm>
        </p:spPr>
        <p:txBody>
          <a:bodyPr/>
          <a:lstStyle/>
          <a:p>
            <a:r>
              <a:rPr lang="en-GB" sz="3200" b="1" dirty="0" smtClean="0"/>
              <a:t>2. Realising </a:t>
            </a:r>
            <a:r>
              <a:rPr lang="en-GB" sz="3200" b="1" dirty="0"/>
              <a:t>the Ambition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03140"/>
            <a:ext cx="8424863" cy="3116882"/>
          </a:xfrm>
        </p:spPr>
        <p:txBody>
          <a:bodyPr/>
          <a:lstStyle/>
          <a:p>
            <a:r>
              <a:rPr lang="en-GB" sz="2800" dirty="0" smtClean="0">
                <a:latin typeface="+mj-lt"/>
              </a:rPr>
              <a:t>A focus on inter and multidisciplinary research activity.</a:t>
            </a:r>
          </a:p>
          <a:p>
            <a:r>
              <a:rPr lang="en-GB" sz="2800" dirty="0" smtClean="0">
                <a:latin typeface="+mj-lt"/>
              </a:rPr>
              <a:t>Some single subject focus but hard to maintain.</a:t>
            </a:r>
          </a:p>
          <a:p>
            <a:r>
              <a:rPr lang="en-GB" sz="2800" dirty="0" smtClean="0">
                <a:latin typeface="+mj-lt"/>
              </a:rPr>
              <a:t>Gender action plan.</a:t>
            </a:r>
          </a:p>
          <a:p>
            <a:r>
              <a:rPr lang="en-GB" sz="2800" dirty="0" smtClean="0">
                <a:latin typeface="+mj-lt"/>
              </a:rPr>
              <a:t>Grow our own researchers.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95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3. Realising </a:t>
            </a:r>
            <a:r>
              <a:rPr lang="en-GB" b="1" dirty="0"/>
              <a:t>the Ambition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7" y="2211191"/>
            <a:ext cx="8424863" cy="2592807"/>
          </a:xfrm>
        </p:spPr>
        <p:txBody>
          <a:bodyPr/>
          <a:lstStyle/>
          <a:p>
            <a:r>
              <a:rPr lang="en-GB" sz="2400" dirty="0">
                <a:latin typeface="+mj-lt"/>
              </a:rPr>
              <a:t>Develop a community of research.</a:t>
            </a:r>
          </a:p>
          <a:p>
            <a:r>
              <a:rPr lang="en-GB" sz="2400" dirty="0">
                <a:latin typeface="+mj-lt"/>
              </a:rPr>
              <a:t>Develop strategic partnerships (not opportunistic).</a:t>
            </a:r>
          </a:p>
          <a:p>
            <a:r>
              <a:rPr lang="en-GB" sz="2400" dirty="0">
                <a:latin typeface="+mj-lt"/>
              </a:rPr>
              <a:t>Demonstrate the value of our research including research informed teaching</a:t>
            </a:r>
            <a:r>
              <a:rPr lang="en-GB" sz="2400" dirty="0" smtClean="0">
                <a:latin typeface="+mj-lt"/>
              </a:rPr>
              <a:t>.</a:t>
            </a:r>
          </a:p>
          <a:p>
            <a:r>
              <a:rPr lang="en-GB" sz="2400" dirty="0" smtClean="0">
                <a:latin typeface="+mj-lt"/>
              </a:rPr>
              <a:t>Focus on applied research and innovation.</a:t>
            </a:r>
            <a:endParaRPr lang="en-GB" sz="2400" dirty="0">
              <a:latin typeface="+mj-lt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7567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University Investment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7" y="2211191"/>
            <a:ext cx="8424863" cy="2232767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Doctoral College</a:t>
            </a:r>
          </a:p>
          <a:p>
            <a:r>
              <a:rPr lang="en-GB" dirty="0" smtClean="0">
                <a:latin typeface="+mj-lt"/>
              </a:rPr>
              <a:t>RIF 1&amp; 2 (£6m)</a:t>
            </a:r>
          </a:p>
          <a:p>
            <a:r>
              <a:rPr lang="en-GB" dirty="0" smtClean="0">
                <a:latin typeface="+mj-lt"/>
              </a:rPr>
              <a:t>RIF 3 (£6m)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51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Research Investment Fund (RIF)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7" y="2211191"/>
            <a:ext cx="8424863" cy="2664815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RIF 1 – Investment in REF 2014.</a:t>
            </a:r>
          </a:p>
          <a:p>
            <a:r>
              <a:rPr lang="en-GB" dirty="0" smtClean="0">
                <a:latin typeface="+mj-lt"/>
              </a:rPr>
              <a:t>RIF 2 – Build research capacity for the future.</a:t>
            </a:r>
          </a:p>
          <a:p>
            <a:r>
              <a:rPr lang="en-GB" dirty="0" smtClean="0">
                <a:latin typeface="+mj-lt"/>
              </a:rPr>
              <a:t>RIF 3 – Strategic investment.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4167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474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059582"/>
            <a:ext cx="8424863" cy="857250"/>
          </a:xfrm>
        </p:spPr>
        <p:txBody>
          <a:bodyPr/>
          <a:lstStyle/>
          <a:p>
            <a:r>
              <a:rPr lang="en-GB" b="1" dirty="0"/>
              <a:t>The Evolution of (UK) Universities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51670"/>
            <a:ext cx="8424863" cy="3240881"/>
          </a:xfrm>
        </p:spPr>
        <p:txBody>
          <a:bodyPr/>
          <a:lstStyle/>
          <a:p>
            <a:r>
              <a:rPr lang="en-GB" dirty="0">
                <a:latin typeface="+mj-lt"/>
              </a:rPr>
              <a:t>‘Post-1992 universities’ or ‘modern universities’.</a:t>
            </a:r>
          </a:p>
          <a:p>
            <a:r>
              <a:rPr lang="en-GB" dirty="0">
                <a:latin typeface="+mj-lt"/>
              </a:rPr>
              <a:t>Distance learning e.g. </a:t>
            </a:r>
            <a:r>
              <a:rPr lang="en-GB" dirty="0" smtClean="0">
                <a:latin typeface="+mj-lt"/>
              </a:rPr>
              <a:t>OU.</a:t>
            </a:r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HE White Paper - Alternative Providers.</a:t>
            </a:r>
          </a:p>
          <a:p>
            <a:r>
              <a:rPr lang="en-GB" dirty="0">
                <a:latin typeface="+mj-lt"/>
              </a:rPr>
              <a:t>Buying and </a:t>
            </a:r>
            <a:r>
              <a:rPr lang="en-GB" dirty="0" smtClean="0">
                <a:latin typeface="+mj-lt"/>
              </a:rPr>
              <a:t>selling </a:t>
            </a:r>
            <a:r>
              <a:rPr lang="en-GB" dirty="0">
                <a:latin typeface="+mj-lt"/>
              </a:rPr>
              <a:t>of u</a:t>
            </a:r>
            <a:r>
              <a:rPr lang="en-GB" dirty="0" smtClean="0">
                <a:latin typeface="+mj-lt"/>
              </a:rPr>
              <a:t>niversities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783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15566"/>
            <a:ext cx="8424863" cy="857250"/>
          </a:xfrm>
        </p:spPr>
        <p:txBody>
          <a:bodyPr/>
          <a:lstStyle/>
          <a:p>
            <a:r>
              <a:rPr lang="en-GB" b="1" dirty="0" smtClean="0"/>
              <a:t>The Role of Universities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7654"/>
            <a:ext cx="8424863" cy="3600402"/>
          </a:xfrm>
        </p:spPr>
        <p:txBody>
          <a:bodyPr/>
          <a:lstStyle/>
          <a:p>
            <a:r>
              <a:rPr lang="en-GB" sz="2400" b="1" dirty="0" smtClean="0">
                <a:latin typeface="+mj-lt"/>
              </a:rPr>
              <a:t>St Bede – The Venerable (672-735 A.D)</a:t>
            </a:r>
          </a:p>
          <a:p>
            <a:pPr lvl="1"/>
            <a:r>
              <a:rPr lang="en-GB" sz="2000" dirty="0" smtClean="0">
                <a:latin typeface="+mj-lt"/>
              </a:rPr>
              <a:t>Greatest scholar of the medieval era.</a:t>
            </a:r>
          </a:p>
          <a:p>
            <a:pPr lvl="1"/>
            <a:r>
              <a:rPr lang="en-GB" sz="2000" dirty="0" smtClean="0">
                <a:latin typeface="+mj-lt"/>
              </a:rPr>
              <a:t>‘The Father of English History’.</a:t>
            </a:r>
            <a:endParaRPr lang="en-GB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+mj-lt"/>
              </a:rPr>
              <a:t>John Henry Newman (1801-1890)</a:t>
            </a:r>
          </a:p>
          <a:p>
            <a:pPr marL="457200" lvl="1" indent="0">
              <a:buNone/>
            </a:pPr>
            <a:r>
              <a:rPr lang="en-GB" sz="2000" i="1" dirty="0" smtClean="0">
                <a:latin typeface="+mj-lt"/>
              </a:rPr>
              <a:t>‘And </a:t>
            </a:r>
            <a:r>
              <a:rPr lang="en-GB" sz="2000" i="1" dirty="0">
                <a:latin typeface="+mj-lt"/>
              </a:rPr>
              <a:t>to set forth the </a:t>
            </a:r>
            <a:r>
              <a:rPr lang="en-GB" sz="2000" i="1" dirty="0" smtClean="0">
                <a:latin typeface="+mj-lt"/>
              </a:rPr>
              <a:t>right standard</a:t>
            </a:r>
            <a:r>
              <a:rPr lang="en-GB" sz="2000" i="1" dirty="0">
                <a:latin typeface="+mj-lt"/>
              </a:rPr>
              <a:t>, and to </a:t>
            </a:r>
            <a:r>
              <a:rPr lang="en-GB" sz="2000" i="1" dirty="0" smtClean="0">
                <a:latin typeface="+mj-lt"/>
              </a:rPr>
              <a:t>train according </a:t>
            </a:r>
            <a:r>
              <a:rPr lang="en-GB" sz="2000" i="1" dirty="0">
                <a:latin typeface="+mj-lt"/>
              </a:rPr>
              <a:t>to it, and to </a:t>
            </a:r>
            <a:r>
              <a:rPr lang="en-GB" sz="2000" i="1" dirty="0" smtClean="0">
                <a:latin typeface="+mj-lt"/>
              </a:rPr>
              <a:t>help forward </a:t>
            </a:r>
            <a:r>
              <a:rPr lang="en-GB" sz="2000" i="1" dirty="0">
                <a:latin typeface="+mj-lt"/>
              </a:rPr>
              <a:t>all students </a:t>
            </a:r>
            <a:r>
              <a:rPr lang="en-GB" sz="2000" i="1" dirty="0" smtClean="0">
                <a:latin typeface="+mj-lt"/>
              </a:rPr>
              <a:t>towards it </a:t>
            </a:r>
            <a:r>
              <a:rPr lang="en-GB" sz="2000" i="1" dirty="0">
                <a:latin typeface="+mj-lt"/>
              </a:rPr>
              <a:t>according to their </a:t>
            </a:r>
            <a:r>
              <a:rPr lang="en-GB" sz="2000" i="1" dirty="0" smtClean="0">
                <a:latin typeface="+mj-lt"/>
              </a:rPr>
              <a:t>various capacities</a:t>
            </a:r>
            <a:r>
              <a:rPr lang="en-GB" sz="2000" i="1" dirty="0">
                <a:latin typeface="+mj-lt"/>
              </a:rPr>
              <a:t>, this I conceive to </a:t>
            </a:r>
            <a:r>
              <a:rPr lang="en-GB" sz="2000" i="1" dirty="0" smtClean="0">
                <a:latin typeface="+mj-lt"/>
              </a:rPr>
              <a:t>be the </a:t>
            </a:r>
            <a:r>
              <a:rPr lang="en-GB" sz="2000" i="1" dirty="0">
                <a:latin typeface="+mj-lt"/>
              </a:rPr>
              <a:t>business of a </a:t>
            </a:r>
            <a:r>
              <a:rPr lang="en-GB" sz="2000" i="1" dirty="0" smtClean="0">
                <a:latin typeface="+mj-lt"/>
              </a:rPr>
              <a:t>University’. </a:t>
            </a:r>
          </a:p>
          <a:p>
            <a:r>
              <a:rPr lang="en-GB" sz="2400" b="1" dirty="0" smtClean="0">
                <a:latin typeface="+mj-lt"/>
              </a:rPr>
              <a:t>Industrial need.</a:t>
            </a:r>
            <a:endParaRPr lang="en-GB" sz="2400" b="1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995686"/>
            <a:ext cx="864096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0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99542"/>
            <a:ext cx="8424863" cy="3960440"/>
          </a:xfrm>
        </p:spPr>
        <p:txBody>
          <a:bodyPr/>
          <a:lstStyle/>
          <a:p>
            <a:pPr marL="0" indent="0">
              <a:buNone/>
              <a:defRPr/>
            </a:pPr>
            <a:endParaRPr lang="en-GB" sz="2400" dirty="0" smtClean="0"/>
          </a:p>
          <a:p>
            <a:pPr marL="0" indent="0">
              <a:buNone/>
              <a:defRPr/>
            </a:pPr>
            <a:r>
              <a:rPr lang="en-GB" sz="2800" b="1" dirty="0" smtClean="0">
                <a:latin typeface="+mj-lt"/>
              </a:rPr>
              <a:t>Richard Burden Haldane (1856-1928)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latin typeface="+mj-lt"/>
              </a:rPr>
              <a:t>D</a:t>
            </a:r>
            <a:r>
              <a:rPr lang="en-GB" sz="1800" dirty="0" smtClean="0">
                <a:latin typeface="+mj-lt"/>
              </a:rPr>
              <a:t>ecisions </a:t>
            </a:r>
            <a:r>
              <a:rPr lang="en-GB" sz="1800" dirty="0">
                <a:latin typeface="+mj-lt"/>
              </a:rPr>
              <a:t>about what to spend research funds on should be made by researchers rather than </a:t>
            </a:r>
            <a:r>
              <a:rPr lang="en-GB" sz="1800" dirty="0" smtClean="0">
                <a:latin typeface="+mj-lt"/>
              </a:rPr>
              <a:t>politicians.</a:t>
            </a:r>
          </a:p>
          <a:p>
            <a:pPr>
              <a:buFontTx/>
              <a:buChar char="-"/>
              <a:defRPr/>
            </a:pPr>
            <a:endParaRPr lang="en-GB" sz="2000" dirty="0">
              <a:latin typeface="+mj-lt"/>
            </a:endParaRPr>
          </a:p>
          <a:p>
            <a:pPr marL="0" indent="0">
              <a:buNone/>
              <a:defRPr/>
            </a:pPr>
            <a:r>
              <a:rPr lang="en-GB" sz="2800" b="1" dirty="0" smtClean="0">
                <a:latin typeface="+mj-lt"/>
              </a:rPr>
              <a:t>UK </a:t>
            </a:r>
            <a:r>
              <a:rPr lang="en-GB" sz="2800" b="1" dirty="0">
                <a:latin typeface="+mj-lt"/>
              </a:rPr>
              <a:t>Funding Principles – Dual Support </a:t>
            </a:r>
            <a:r>
              <a:rPr lang="en-GB" sz="2800" b="1" dirty="0" smtClean="0">
                <a:latin typeface="+mj-lt"/>
              </a:rPr>
              <a:t>System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GB" sz="1800" dirty="0" smtClean="0">
                <a:latin typeface="+mj-lt"/>
              </a:rPr>
              <a:t>Structural/Infrastructure </a:t>
            </a:r>
            <a:r>
              <a:rPr lang="en-GB" sz="1800" dirty="0">
                <a:latin typeface="+mj-lt"/>
              </a:rPr>
              <a:t>Support (QR) via HEFCE – links to Research Excellence Framework (REF).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latin typeface="+mj-lt"/>
              </a:rPr>
              <a:t>Research Council UK, charities, the European Union and government departments provide grants for specific research projects and programmes. </a:t>
            </a:r>
          </a:p>
          <a:p>
            <a:pPr marL="0" indent="0">
              <a:buNone/>
              <a:defRPr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1685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059582"/>
            <a:ext cx="8424863" cy="857250"/>
          </a:xfrm>
        </p:spPr>
        <p:txBody>
          <a:bodyPr/>
          <a:lstStyle/>
          <a:p>
            <a:r>
              <a:rPr lang="en-GB" b="1" dirty="0" smtClean="0"/>
              <a:t>Dearing Report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23678"/>
            <a:ext cx="8424863" cy="2808312"/>
          </a:xfrm>
        </p:spPr>
        <p:txBody>
          <a:bodyPr/>
          <a:lstStyle/>
          <a:p>
            <a:pPr lvl="0">
              <a:defRPr/>
            </a:pPr>
            <a:r>
              <a:rPr lang="en-GB" sz="1800" dirty="0">
                <a:solidFill>
                  <a:srgbClr val="000000"/>
                </a:solidFill>
                <a:latin typeface="+mj-lt"/>
              </a:rPr>
              <a:t>To enhance individual life chances by encouraging and enabling individuals to develop their own </a:t>
            </a:r>
            <a:r>
              <a:rPr lang="en-GB" sz="1800" dirty="0" smtClean="0">
                <a:solidFill>
                  <a:srgbClr val="000000"/>
                </a:solidFill>
                <a:latin typeface="+mj-lt"/>
              </a:rPr>
              <a:t>capabilities.</a:t>
            </a:r>
            <a:endParaRPr lang="en-GB" sz="1800" dirty="0">
              <a:solidFill>
                <a:srgbClr val="000000"/>
              </a:solidFill>
              <a:latin typeface="+mj-lt"/>
            </a:endParaRPr>
          </a:p>
          <a:p>
            <a:pPr lvl="0">
              <a:defRPr/>
            </a:pPr>
            <a:r>
              <a:rPr lang="en-GB" sz="1800" dirty="0">
                <a:solidFill>
                  <a:srgbClr val="000000"/>
                </a:solidFill>
                <a:latin typeface="+mj-lt"/>
              </a:rPr>
              <a:t>To increase knowledge and understanding to benefit the economy and </a:t>
            </a:r>
            <a:r>
              <a:rPr lang="en-GB" sz="1800" dirty="0" smtClean="0">
                <a:solidFill>
                  <a:srgbClr val="000000"/>
                </a:solidFill>
                <a:latin typeface="+mj-lt"/>
              </a:rPr>
              <a:t>society.</a:t>
            </a:r>
            <a:endParaRPr lang="en-GB" sz="1800" dirty="0">
              <a:solidFill>
                <a:srgbClr val="000000"/>
              </a:solidFill>
              <a:latin typeface="+mj-lt"/>
            </a:endParaRPr>
          </a:p>
          <a:p>
            <a:pPr lvl="0">
              <a:defRPr/>
            </a:pPr>
            <a:r>
              <a:rPr lang="en-GB" sz="1800" dirty="0">
                <a:solidFill>
                  <a:srgbClr val="000000"/>
                </a:solidFill>
                <a:latin typeface="+mj-lt"/>
              </a:rPr>
              <a:t>To serve the needs of an adaptable economy, regionally, nationally and </a:t>
            </a:r>
            <a:r>
              <a:rPr lang="en-GB" sz="1800" dirty="0" smtClean="0">
                <a:solidFill>
                  <a:srgbClr val="000000"/>
                </a:solidFill>
                <a:latin typeface="+mj-lt"/>
              </a:rPr>
              <a:t>internationally.</a:t>
            </a:r>
            <a:endParaRPr lang="en-GB" sz="1800" dirty="0">
              <a:solidFill>
                <a:srgbClr val="000000"/>
              </a:solidFill>
              <a:latin typeface="+mj-lt"/>
            </a:endParaRPr>
          </a:p>
          <a:p>
            <a:pPr lvl="0">
              <a:defRPr/>
            </a:pPr>
            <a:r>
              <a:rPr lang="en-GB" sz="1800" dirty="0">
                <a:solidFill>
                  <a:srgbClr val="000000"/>
                </a:solidFill>
                <a:latin typeface="+mj-lt"/>
              </a:rPr>
              <a:t>To play a major role in shaping a democratic, inclusive </a:t>
            </a:r>
            <a:r>
              <a:rPr lang="en-GB" sz="1800" dirty="0" smtClean="0">
                <a:solidFill>
                  <a:srgbClr val="000000"/>
                </a:solidFill>
                <a:latin typeface="+mj-lt"/>
              </a:rPr>
              <a:t>society.</a:t>
            </a:r>
            <a:endParaRPr lang="en-GB" sz="1800" dirty="0">
              <a:solidFill>
                <a:srgbClr val="000000"/>
              </a:solidFill>
              <a:latin typeface="+mj-lt"/>
            </a:endParaRPr>
          </a:p>
          <a:p>
            <a:pPr marL="0" lvl="0" indent="0" algn="r">
              <a:buNone/>
              <a:defRPr/>
            </a:pPr>
            <a:r>
              <a:rPr lang="en-GB" sz="1800" b="1" dirty="0">
                <a:solidFill>
                  <a:srgbClr val="000000"/>
                </a:solidFill>
                <a:latin typeface="+mj-lt"/>
              </a:rPr>
              <a:t>					Dearing (1997)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85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7574"/>
            <a:ext cx="8424863" cy="648072"/>
          </a:xfrm>
        </p:spPr>
        <p:txBody>
          <a:bodyPr/>
          <a:lstStyle/>
          <a:p>
            <a:r>
              <a:rPr lang="en-GB" b="1" dirty="0" smtClean="0"/>
              <a:t>Context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9662"/>
            <a:ext cx="8424863" cy="2880321"/>
          </a:xfrm>
        </p:spPr>
        <p:txBody>
          <a:bodyPr/>
          <a:lstStyle/>
          <a:p>
            <a:r>
              <a:rPr lang="en-GB" sz="2400" dirty="0" smtClean="0">
                <a:latin typeface="+mj-lt"/>
              </a:rPr>
              <a:t>Greater and increasing competition e.g. within Research Councils.</a:t>
            </a:r>
          </a:p>
          <a:p>
            <a:r>
              <a:rPr lang="en-GB" sz="2400" dirty="0" smtClean="0">
                <a:latin typeface="+mj-lt"/>
              </a:rPr>
              <a:t>Brexit will reduce EU funding opportunities.</a:t>
            </a:r>
          </a:p>
          <a:p>
            <a:r>
              <a:rPr lang="en-GB" sz="2400" dirty="0" smtClean="0">
                <a:latin typeface="+mj-lt"/>
              </a:rPr>
              <a:t>HE &amp; Research Bill – pressure on Research England/UKRI.</a:t>
            </a:r>
          </a:p>
          <a:p>
            <a:r>
              <a:rPr lang="en-GB" sz="2400" dirty="0" smtClean="0">
                <a:latin typeface="+mj-lt"/>
              </a:rPr>
              <a:t>Stern Review.</a:t>
            </a:r>
          </a:p>
          <a:p>
            <a:r>
              <a:rPr lang="en-GB" sz="2400" dirty="0" smtClean="0">
                <a:latin typeface="+mj-lt"/>
              </a:rPr>
              <a:t>Doing more with less.</a:t>
            </a: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671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87574"/>
            <a:ext cx="8424863" cy="576064"/>
          </a:xfrm>
        </p:spPr>
        <p:txBody>
          <a:bodyPr/>
          <a:lstStyle/>
          <a:p>
            <a:r>
              <a:rPr lang="en-GB" sz="3200" b="1" dirty="0" smtClean="0"/>
              <a:t>Research Councils &amp; UKRI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63638"/>
            <a:ext cx="8424863" cy="3456384"/>
          </a:xfrm>
        </p:spPr>
        <p:txBody>
          <a:bodyPr/>
          <a:lstStyle/>
          <a:p>
            <a:r>
              <a:rPr lang="en-GB" sz="2400" dirty="0" smtClean="0">
                <a:latin typeface="+mj-lt"/>
              </a:rPr>
              <a:t>7 Research Councils - grant support from UK government.</a:t>
            </a:r>
          </a:p>
          <a:p>
            <a:r>
              <a:rPr lang="en-GB" sz="2400" dirty="0" smtClean="0">
                <a:latin typeface="+mj-lt"/>
              </a:rPr>
              <a:t>Universities that receive higher </a:t>
            </a:r>
            <a:r>
              <a:rPr lang="en-GB" sz="2400" dirty="0">
                <a:latin typeface="+mj-lt"/>
              </a:rPr>
              <a:t>education </a:t>
            </a:r>
            <a:r>
              <a:rPr lang="en-GB" sz="2400" dirty="0" smtClean="0">
                <a:latin typeface="+mj-lt"/>
              </a:rPr>
              <a:t>grant funding from government are </a:t>
            </a:r>
            <a:r>
              <a:rPr lang="en-GB" sz="2400" dirty="0">
                <a:latin typeface="+mj-lt"/>
              </a:rPr>
              <a:t>eligible to receive funds for research, postgraduate training and associated activities</a:t>
            </a:r>
            <a:r>
              <a:rPr lang="en-GB" sz="2400" dirty="0" smtClean="0">
                <a:latin typeface="+mj-lt"/>
              </a:rPr>
              <a:t>.</a:t>
            </a:r>
          </a:p>
          <a:p>
            <a:pPr lvl="0"/>
            <a:r>
              <a:rPr lang="en-GB" sz="2400" dirty="0" smtClean="0">
                <a:latin typeface="+mj-lt"/>
              </a:rPr>
              <a:t>HE White Paper: UK Research &amp; Innovation (UKRI) – </a:t>
            </a:r>
            <a:r>
              <a:rPr lang="en-GB" altLang="en-US" sz="2400" dirty="0" smtClean="0">
                <a:latin typeface="+mj-lt"/>
              </a:rPr>
              <a:t>brings together </a:t>
            </a:r>
            <a:r>
              <a:rPr lang="en-GB" altLang="en-US" sz="2400" dirty="0">
                <a:latin typeface="+mj-lt"/>
              </a:rPr>
              <a:t>the 7 </a:t>
            </a:r>
            <a:r>
              <a:rPr lang="en-GB" altLang="en-US" sz="2400" dirty="0" smtClean="0">
                <a:latin typeface="+mj-lt"/>
              </a:rPr>
              <a:t>RCs, </a:t>
            </a:r>
            <a:r>
              <a:rPr lang="en-GB" altLang="en-US" sz="2400" dirty="0">
                <a:latin typeface="+mj-lt"/>
              </a:rPr>
              <a:t>HEFCE’s research and knowledge exchange functions, and </a:t>
            </a:r>
            <a:r>
              <a:rPr lang="en-GB" altLang="en-US" sz="2400" dirty="0" smtClean="0">
                <a:latin typeface="+mj-lt"/>
              </a:rPr>
              <a:t>Innovate UK</a:t>
            </a:r>
            <a:r>
              <a:rPr lang="en-GB" altLang="en-US" sz="2400" dirty="0">
                <a:latin typeface="+mj-lt"/>
              </a:rPr>
              <a:t>.</a:t>
            </a:r>
          </a:p>
          <a:p>
            <a:endParaRPr lang="en-GB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1809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87574"/>
            <a:ext cx="8424863" cy="648072"/>
          </a:xfrm>
        </p:spPr>
        <p:txBody>
          <a:bodyPr/>
          <a:lstStyle/>
          <a:p>
            <a:r>
              <a:rPr lang="en-GB" sz="3200" b="1" dirty="0" smtClean="0"/>
              <a:t>Implications (General)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7654"/>
            <a:ext cx="8424863" cy="3168353"/>
          </a:xfrm>
        </p:spPr>
        <p:txBody>
          <a:bodyPr/>
          <a:lstStyle/>
          <a:p>
            <a:r>
              <a:rPr lang="en-GB" sz="2400" dirty="0" smtClean="0">
                <a:latin typeface="+mj-lt"/>
              </a:rPr>
              <a:t>A simplified process with decisions </a:t>
            </a:r>
            <a:r>
              <a:rPr lang="en-GB" sz="2400" dirty="0">
                <a:latin typeface="+mj-lt"/>
              </a:rPr>
              <a:t>on funding </a:t>
            </a:r>
            <a:r>
              <a:rPr lang="en-GB" sz="2400" dirty="0" smtClean="0">
                <a:latin typeface="+mj-lt"/>
              </a:rPr>
              <a:t>allocations </a:t>
            </a:r>
            <a:r>
              <a:rPr lang="en-GB" sz="2400" dirty="0">
                <a:latin typeface="+mj-lt"/>
              </a:rPr>
              <a:t>taken by </a:t>
            </a:r>
            <a:r>
              <a:rPr lang="en-GB" sz="2400" dirty="0" smtClean="0">
                <a:latin typeface="+mj-lt"/>
              </a:rPr>
              <a:t>experts.</a:t>
            </a:r>
            <a:endParaRPr lang="en-GB" sz="2400" dirty="0">
              <a:latin typeface="+mj-lt"/>
            </a:endParaRPr>
          </a:p>
          <a:p>
            <a:r>
              <a:rPr lang="en-GB" sz="2400" dirty="0">
                <a:latin typeface="+mj-lt"/>
              </a:rPr>
              <a:t>A greater focus on cross-cutting </a:t>
            </a:r>
            <a:r>
              <a:rPr lang="en-GB" sz="2400" dirty="0" smtClean="0">
                <a:latin typeface="+mj-lt"/>
              </a:rPr>
              <a:t>issues enabling rapid response to </a:t>
            </a:r>
            <a:r>
              <a:rPr lang="en-GB" sz="2400" dirty="0">
                <a:latin typeface="+mj-lt"/>
              </a:rPr>
              <a:t>current and future challenges</a:t>
            </a:r>
            <a:r>
              <a:rPr lang="en-GB" sz="2400" dirty="0" smtClean="0">
                <a:latin typeface="+mj-lt"/>
              </a:rPr>
              <a:t>.</a:t>
            </a:r>
            <a:endParaRPr lang="en-GB" sz="2400" dirty="0">
              <a:latin typeface="+mj-lt"/>
            </a:endParaRPr>
          </a:p>
          <a:p>
            <a:r>
              <a:rPr lang="en-GB" sz="2400" dirty="0">
                <a:latin typeface="+mj-lt"/>
              </a:rPr>
              <a:t>Knowledge </a:t>
            </a:r>
            <a:r>
              <a:rPr lang="en-GB" sz="2400" dirty="0" smtClean="0">
                <a:latin typeface="+mj-lt"/>
              </a:rPr>
              <a:t>exchange transfers </a:t>
            </a:r>
            <a:r>
              <a:rPr lang="en-GB" sz="2400" dirty="0">
                <a:latin typeface="+mj-lt"/>
              </a:rPr>
              <a:t>to UKRI. </a:t>
            </a:r>
          </a:p>
          <a:p>
            <a:r>
              <a:rPr lang="en-GB" sz="2400" dirty="0">
                <a:latin typeface="+mj-lt"/>
              </a:rPr>
              <a:t>Safeguards </a:t>
            </a:r>
            <a:r>
              <a:rPr lang="en-GB" sz="2400" dirty="0" smtClean="0">
                <a:latin typeface="+mj-lt"/>
              </a:rPr>
              <a:t>introduced </a:t>
            </a:r>
            <a:r>
              <a:rPr lang="en-GB" sz="2400" dirty="0">
                <a:latin typeface="+mj-lt"/>
              </a:rPr>
              <a:t>to </a:t>
            </a:r>
            <a:r>
              <a:rPr lang="en-GB" sz="2400" dirty="0" smtClean="0">
                <a:latin typeface="+mj-lt"/>
              </a:rPr>
              <a:t>protect </a:t>
            </a:r>
            <a:r>
              <a:rPr lang="en-GB" sz="2400" dirty="0">
                <a:latin typeface="+mj-lt"/>
              </a:rPr>
              <a:t>the integration of teaching and research at the national as well as the institutional level.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6832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ow2">
  <a:themeElements>
    <a:clrScheme name="uow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ow2">
      <a:majorFont>
        <a:latin typeface="Rockwell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ow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w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w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w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w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w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w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w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w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w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w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w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uow2</Template>
  <TotalTime>6397</TotalTime>
  <Words>1194</Words>
  <Application>Microsoft Office PowerPoint</Application>
  <PresentationFormat>On-screen Show (16:9)</PresentationFormat>
  <Paragraphs>171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uow2</vt:lpstr>
      <vt:lpstr>Research in UK Higher Education – The Challenges and Opportunities </vt:lpstr>
      <vt:lpstr>The Evolution of (UK) Universities</vt:lpstr>
      <vt:lpstr>The Evolution of (UK) Universities</vt:lpstr>
      <vt:lpstr>The Role of Universities</vt:lpstr>
      <vt:lpstr>PowerPoint Presentation</vt:lpstr>
      <vt:lpstr>Dearing Report</vt:lpstr>
      <vt:lpstr>Context</vt:lpstr>
      <vt:lpstr>Research Councils &amp; UKRI</vt:lpstr>
      <vt:lpstr>Implications (General)</vt:lpstr>
      <vt:lpstr>Implications (for HEIs with smaller research profiles)</vt:lpstr>
      <vt:lpstr>A Funding Imbalance</vt:lpstr>
      <vt:lpstr>Research Excellence Framework (REF)</vt:lpstr>
      <vt:lpstr>Implications of Stern</vt:lpstr>
      <vt:lpstr>Implications of Stern</vt:lpstr>
      <vt:lpstr>Indicative Research Tail</vt:lpstr>
      <vt:lpstr>HEFCE Consultation on Stern</vt:lpstr>
      <vt:lpstr>Research Data Management</vt:lpstr>
      <vt:lpstr>Our RAE/REF Journey</vt:lpstr>
      <vt:lpstr>Our Research Income</vt:lpstr>
      <vt:lpstr>Role of Professor</vt:lpstr>
      <vt:lpstr>1. Realising the Ambition</vt:lpstr>
      <vt:lpstr>2. Realising the Ambition</vt:lpstr>
      <vt:lpstr>3. Realising the Ambition</vt:lpstr>
      <vt:lpstr>University Investment</vt:lpstr>
      <vt:lpstr>Research Investment Fund (RIF)</vt:lpstr>
      <vt:lpstr>PowerPoint Presentation</vt:lpstr>
    </vt:vector>
  </TitlesOfParts>
  <Company>University of Wolverhampton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in8055</dc:creator>
  <cp:lastModifiedBy>Cureton, Debra (Dr)</cp:lastModifiedBy>
  <cp:revision>421</cp:revision>
  <cp:lastPrinted>2016-11-03T14:54:40Z</cp:lastPrinted>
  <dcterms:created xsi:type="dcterms:W3CDTF">2009-12-02T13:43:23Z</dcterms:created>
  <dcterms:modified xsi:type="dcterms:W3CDTF">2016-11-10T12:27:18Z</dcterms:modified>
</cp:coreProperties>
</file>