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3" r:id="rId3"/>
    <p:sldId id="268" r:id="rId4"/>
    <p:sldId id="272" r:id="rId5"/>
    <p:sldId id="270" r:id="rId6"/>
    <p:sldId id="271" r:id="rId7"/>
    <p:sldId id="257" r:id="rId8"/>
    <p:sldId id="274" r:id="rId9"/>
    <p:sldId id="260" r:id="rId10"/>
    <p:sldId id="275" r:id="rId11"/>
    <p:sldId id="267" r:id="rId12"/>
    <p:sldId id="276" r:id="rId13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>
        <p:scale>
          <a:sx n="76" d="100"/>
          <a:sy n="76" d="100"/>
        </p:scale>
        <p:origin x="-121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82FE2-954E-4A59-87B0-676D3AABF469}" type="datetimeFigureOut">
              <a:rPr lang="en-US" smtClean="0"/>
              <a:pPr/>
              <a:t>1/23/2015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B5DD6-7E55-4935-83AB-11F297B07C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390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F33FA656-8D7A-4C2C-B9D6-95C552C82FF0}" type="datetimeFigureOut">
              <a:rPr lang="en-US" smtClean="0"/>
              <a:pPr/>
              <a:t>1/23/2015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5ED2250-6870-4C4E-A9DE-5ADFF673B9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332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F7D7-F6B7-4FE3-88B8-A058E354BE4D}" type="datetimeFigureOut">
              <a:rPr lang="en-US" smtClean="0"/>
              <a:pPr/>
              <a:t>1/23/2015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7E97-137A-408F-AFA7-7098B6C0A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F7D7-F6B7-4FE3-88B8-A058E354BE4D}" type="datetimeFigureOut">
              <a:rPr lang="en-US" smtClean="0"/>
              <a:pPr/>
              <a:t>1/23/2015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7E97-137A-408F-AFA7-7098B6C0A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F7D7-F6B7-4FE3-88B8-A058E354BE4D}" type="datetimeFigureOut">
              <a:rPr lang="en-US" smtClean="0"/>
              <a:pPr/>
              <a:t>1/23/2015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7E97-137A-408F-AFA7-7098B6C0A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F7D7-F6B7-4FE3-88B8-A058E354BE4D}" type="datetimeFigureOut">
              <a:rPr lang="en-US" smtClean="0"/>
              <a:pPr/>
              <a:t>1/23/2015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7E97-137A-408F-AFA7-7098B6C0A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F7D7-F6B7-4FE3-88B8-A058E354BE4D}" type="datetimeFigureOut">
              <a:rPr lang="en-US" smtClean="0"/>
              <a:pPr/>
              <a:t>1/23/2015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7E97-137A-408F-AFA7-7098B6C0A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F7D7-F6B7-4FE3-88B8-A058E354BE4D}" type="datetimeFigureOut">
              <a:rPr lang="en-US" smtClean="0"/>
              <a:pPr/>
              <a:t>1/23/2015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7E97-137A-408F-AFA7-7098B6C0A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F7D7-F6B7-4FE3-88B8-A058E354BE4D}" type="datetimeFigureOut">
              <a:rPr lang="en-US" smtClean="0"/>
              <a:pPr/>
              <a:t>1/23/2015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7E97-137A-408F-AFA7-7098B6C0A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F7D7-F6B7-4FE3-88B8-A058E354BE4D}" type="datetimeFigureOut">
              <a:rPr lang="en-US" smtClean="0"/>
              <a:pPr/>
              <a:t>1/23/2015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7E97-137A-408F-AFA7-7098B6C0A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F7D7-F6B7-4FE3-88B8-A058E354BE4D}" type="datetimeFigureOut">
              <a:rPr lang="en-US" smtClean="0"/>
              <a:pPr/>
              <a:t>1/23/2015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7E97-137A-408F-AFA7-7098B6C0A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F7D7-F6B7-4FE3-88B8-A058E354BE4D}" type="datetimeFigureOut">
              <a:rPr lang="en-US" smtClean="0"/>
              <a:pPr/>
              <a:t>1/23/2015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7E97-137A-408F-AFA7-7098B6C0A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F7D7-F6B7-4FE3-88B8-A058E354BE4D}" type="datetimeFigureOut">
              <a:rPr lang="en-US" smtClean="0"/>
              <a:pPr/>
              <a:t>1/23/2015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7E97-137A-408F-AFA7-7098B6C0A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2F7D7-F6B7-4FE3-88B8-A058E354BE4D}" type="datetimeFigureOut">
              <a:rPr lang="en-US" smtClean="0"/>
              <a:pPr/>
              <a:t>1/23/2015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47E97-137A-408F-AFA7-7098B6C0A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376265"/>
          </a:xfrm>
        </p:spPr>
        <p:txBody>
          <a:bodyPr>
            <a:normAutofit/>
          </a:bodyPr>
          <a:lstStyle/>
          <a:p>
            <a:r>
              <a:rPr lang="en-GB" dirty="0" smtClean="0"/>
              <a:t>Patient Participation in Research – a patient perspective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356992"/>
            <a:ext cx="7560840" cy="2592288"/>
          </a:xfrm>
        </p:spPr>
        <p:txBody>
          <a:bodyPr>
            <a:normAutofit fontScale="85000" lnSpcReduction="20000"/>
          </a:bodyPr>
          <a:lstStyle/>
          <a:p>
            <a:r>
              <a:rPr lang="en-GB" sz="5200" dirty="0" smtClean="0"/>
              <a:t>Hilary Jones</a:t>
            </a:r>
          </a:p>
          <a:p>
            <a:r>
              <a:rPr lang="en-GB" sz="2000" dirty="0" smtClean="0"/>
              <a:t>SUCCESS group volunteer</a:t>
            </a:r>
            <a:endParaRPr lang="en-GB" sz="2600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sz="2600" i="1" dirty="0" smtClean="0"/>
              <a:t>University of Wolverhampton – 19</a:t>
            </a:r>
            <a:r>
              <a:rPr lang="en-GB" sz="2600" i="1" baseline="30000" dirty="0" smtClean="0"/>
              <a:t>th</a:t>
            </a:r>
            <a:r>
              <a:rPr lang="en-GB" sz="2600" i="1" dirty="0" smtClean="0"/>
              <a:t> September 2014</a:t>
            </a:r>
          </a:p>
          <a:p>
            <a:r>
              <a:rPr lang="en-GB" sz="2600" i="1" dirty="0" smtClean="0"/>
              <a:t>“Sharing Experience to Inspire Excellence”</a:t>
            </a:r>
            <a:endParaRPr lang="en-GB" sz="26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Example 3: </a:t>
            </a:r>
            <a:r>
              <a:rPr lang="en-GB" i="1" dirty="0" smtClean="0">
                <a:solidFill>
                  <a:srgbClr val="FF0000"/>
                </a:solidFill>
              </a:rPr>
              <a:t>Healthy Living Pharmacies</a:t>
            </a: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Join Steering Group – May 2014</a:t>
            </a:r>
          </a:p>
          <a:p>
            <a:pPr>
              <a:buNone/>
            </a:pPr>
            <a:r>
              <a:rPr lang="en-GB" dirty="0" smtClean="0"/>
              <a:t>Comment on project proposals – June 2014 </a:t>
            </a:r>
            <a:r>
              <a:rPr lang="en-GB" dirty="0" err="1" smtClean="0"/>
              <a:t>eg</a:t>
            </a:r>
            <a:r>
              <a:rPr lang="en-GB" dirty="0" smtClean="0"/>
              <a:t> 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v"/>
            </a:pPr>
            <a:r>
              <a:rPr lang="en-GB" dirty="0" smtClean="0"/>
              <a:t>  Study protocol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v"/>
            </a:pPr>
            <a:r>
              <a:rPr lang="en-GB" dirty="0" smtClean="0"/>
              <a:t>  Study letter of invitation – </a:t>
            </a:r>
            <a:r>
              <a:rPr lang="en-GB" dirty="0" err="1" smtClean="0"/>
              <a:t>eg</a:t>
            </a:r>
            <a:r>
              <a:rPr lang="en-GB" dirty="0" smtClean="0"/>
              <a:t> layout, instructions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v"/>
            </a:pPr>
            <a:r>
              <a:rPr lang="en-GB" dirty="0" smtClean="0"/>
              <a:t>  Patient information leaflet – </a:t>
            </a:r>
            <a:r>
              <a:rPr lang="en-GB" dirty="0" err="1" smtClean="0"/>
              <a:t>eg</a:t>
            </a:r>
            <a:r>
              <a:rPr lang="en-GB" dirty="0" smtClean="0"/>
              <a:t> tone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v"/>
            </a:pPr>
            <a:r>
              <a:rPr lang="en-GB" dirty="0" smtClean="0"/>
              <a:t>  Consent form</a:t>
            </a:r>
          </a:p>
          <a:p>
            <a:pPr>
              <a:buNone/>
            </a:pPr>
            <a:r>
              <a:rPr lang="en-GB" dirty="0" smtClean="0"/>
              <a:t>Currently with Ethics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357166"/>
            <a:ext cx="7859216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u="sng" dirty="0" smtClean="0"/>
          </a:p>
          <a:p>
            <a:pPr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What do I contribute?</a:t>
            </a:r>
          </a:p>
          <a:p>
            <a:r>
              <a:rPr lang="en-GB" dirty="0" smtClean="0"/>
              <a:t>Service User experience and perspective</a:t>
            </a:r>
          </a:p>
          <a:p>
            <a:r>
              <a:rPr lang="en-GB" dirty="0" smtClean="0"/>
              <a:t>Questions</a:t>
            </a:r>
          </a:p>
          <a:p>
            <a:r>
              <a:rPr lang="en-GB" dirty="0" smtClean="0"/>
              <a:t>Honesty</a:t>
            </a:r>
          </a:p>
          <a:p>
            <a:endParaRPr lang="en-GB" dirty="0" smtClean="0"/>
          </a:p>
          <a:p>
            <a:pPr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What do I gain?</a:t>
            </a:r>
          </a:p>
          <a:p>
            <a:r>
              <a:rPr lang="en-GB" dirty="0" smtClean="0"/>
              <a:t>Confidence</a:t>
            </a:r>
          </a:p>
          <a:p>
            <a:r>
              <a:rPr lang="en-GB" dirty="0" smtClean="0"/>
              <a:t>New skills, renewed skills</a:t>
            </a:r>
          </a:p>
          <a:p>
            <a:r>
              <a:rPr lang="en-GB" dirty="0" smtClean="0"/>
              <a:t>Sense of joy, of making a difference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So what do the academics say?</a:t>
            </a:r>
            <a:br>
              <a:rPr lang="en-GB" dirty="0" smtClean="0">
                <a:solidFill>
                  <a:srgbClr val="FF0000"/>
                </a:solidFill>
              </a:rPr>
            </a:b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363272" cy="442535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dirty="0" smtClean="0"/>
              <a:t>Involving the patient and public voice can produce:</a:t>
            </a:r>
          </a:p>
          <a:p>
            <a:pPr>
              <a:buNone/>
            </a:pPr>
            <a:endParaRPr lang="en-GB" dirty="0" smtClean="0"/>
          </a:p>
          <a:p>
            <a:pPr>
              <a:buClr>
                <a:srgbClr val="FF0000"/>
              </a:buClr>
              <a:buSzPct val="50000"/>
              <a:buFont typeface="Wingdings" pitchFamily="2" charset="2"/>
              <a:buChar char="Ø"/>
            </a:pPr>
            <a:r>
              <a:rPr lang="en-GB" dirty="0" smtClean="0"/>
              <a:t>Research that is more meaningful in practice</a:t>
            </a:r>
          </a:p>
          <a:p>
            <a:pPr>
              <a:buClr>
                <a:srgbClr val="FF0000"/>
              </a:buClr>
              <a:buSzPct val="50000"/>
              <a:buFont typeface="Wingdings" pitchFamily="2" charset="2"/>
              <a:buChar char="Ø"/>
            </a:pPr>
            <a:r>
              <a:rPr lang="en-GB" dirty="0" smtClean="0"/>
              <a:t>Learning together that is mutually rewarding</a:t>
            </a:r>
          </a:p>
          <a:p>
            <a:pPr>
              <a:buClr>
                <a:srgbClr val="FF0000"/>
              </a:buClr>
              <a:buSzPct val="50000"/>
              <a:buFont typeface="Wingdings" pitchFamily="2" charset="2"/>
              <a:buChar char="Ø"/>
            </a:pPr>
            <a:r>
              <a:rPr lang="en-GB" dirty="0" smtClean="0"/>
              <a:t>Useful insights from a different perspective</a:t>
            </a:r>
          </a:p>
          <a:p>
            <a:pPr>
              <a:buClr>
                <a:srgbClr val="FF0000"/>
              </a:buClr>
              <a:buSzPct val="50000"/>
              <a:buFont typeface="Wingdings" pitchFamily="2" charset="2"/>
              <a:buChar char="Ø"/>
            </a:pPr>
            <a:r>
              <a:rPr lang="en-GB" dirty="0" smtClean="0"/>
              <a:t>Challenges to methodology that can sort out problems which might have arisen later</a:t>
            </a:r>
          </a:p>
          <a:p>
            <a:pPr>
              <a:buClr>
                <a:srgbClr val="FF0000"/>
              </a:buClr>
              <a:buSzPct val="50000"/>
              <a:buFont typeface="Wingdings" pitchFamily="2" charset="2"/>
              <a:buChar char="Ø"/>
            </a:pPr>
            <a:r>
              <a:rPr lang="en-GB" dirty="0" smtClean="0"/>
              <a:t>Valued members of the wider research team!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Aims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Demonstrate practical areas in which patients and public can contribute to health research</a:t>
            </a:r>
          </a:p>
          <a:p>
            <a:r>
              <a:rPr lang="en-GB" dirty="0" smtClean="0"/>
              <a:t>Show how we can help shape outcomes at each stage in the research process</a:t>
            </a:r>
          </a:p>
          <a:p>
            <a:r>
              <a:rPr lang="en-GB" dirty="0" smtClean="0"/>
              <a:t>Illustrate how powerful it can be when professionals and public work together</a:t>
            </a:r>
          </a:p>
          <a:p>
            <a:r>
              <a:rPr lang="en-GB" dirty="0" smtClean="0"/>
              <a:t>Give specific examples and case studies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>
            <a:noAutofit/>
          </a:bodyPr>
          <a:lstStyle/>
          <a:p>
            <a:r>
              <a:rPr lang="en-GB" sz="3600" dirty="0" smtClean="0"/>
              <a:t>Involving Patients and Public in Research: </a:t>
            </a:r>
            <a:br>
              <a:rPr lang="en-GB" sz="3600" dirty="0" smtClean="0"/>
            </a:br>
            <a:r>
              <a:rPr lang="en-GB" sz="3600" dirty="0" smtClean="0">
                <a:solidFill>
                  <a:srgbClr val="FF0000"/>
                </a:solidFill>
              </a:rPr>
              <a:t>Why Bother?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132856"/>
            <a:ext cx="7931224" cy="4176464"/>
          </a:xfrm>
        </p:spPr>
        <p:txBody>
          <a:bodyPr>
            <a:normAutofit fontScale="85000" lnSpcReduction="20000"/>
          </a:bodyPr>
          <a:lstStyle/>
          <a:p>
            <a:pPr>
              <a:buSzPct val="50000"/>
              <a:buBlip>
                <a:blip r:embed="rId2"/>
              </a:buBlip>
            </a:pPr>
            <a:r>
              <a:rPr lang="en-GB" dirty="0" smtClean="0"/>
              <a:t>Faculty ethos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GB" dirty="0" smtClean="0"/>
              <a:t>Statutory and professional requirements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GB" dirty="0" smtClean="0"/>
              <a:t>Combined perspectives – holistic</a:t>
            </a:r>
          </a:p>
          <a:p>
            <a:pPr>
              <a:buClr>
                <a:srgbClr val="FF0000"/>
              </a:buClr>
              <a:buNone/>
            </a:pPr>
            <a:r>
              <a:rPr lang="en-GB" dirty="0" smtClean="0">
                <a:solidFill>
                  <a:srgbClr val="FF0000"/>
                </a:solidFill>
              </a:rPr>
              <a:t>	   academic + health professional + patient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GB" dirty="0" smtClean="0"/>
              <a:t>Better understanding of patient experience</a:t>
            </a:r>
          </a:p>
          <a:p>
            <a:pPr>
              <a:buClr>
                <a:srgbClr val="FF0000"/>
              </a:buClr>
              <a:buNone/>
            </a:pPr>
            <a:r>
              <a:rPr lang="en-GB" dirty="0" smtClean="0"/>
              <a:t>	- targeted, clearly focused research aims</a:t>
            </a:r>
          </a:p>
          <a:p>
            <a:pPr>
              <a:buNone/>
            </a:pPr>
            <a:r>
              <a:rPr lang="en-GB" dirty="0" smtClean="0"/>
              <a:t>	- integrated design and methodology</a:t>
            </a:r>
          </a:p>
          <a:p>
            <a:pPr>
              <a:buNone/>
            </a:pPr>
            <a:r>
              <a:rPr lang="en-GB" dirty="0" smtClean="0"/>
              <a:t>	- rounded, robust and relevant research outcomes</a:t>
            </a:r>
          </a:p>
          <a:p>
            <a:pPr>
              <a:buNone/>
            </a:pPr>
            <a:r>
              <a:rPr lang="en-GB" dirty="0" smtClean="0"/>
              <a:t>	- higher quality research</a:t>
            </a:r>
          </a:p>
          <a:p>
            <a:pPr>
              <a:buNone/>
            </a:pPr>
            <a:r>
              <a:rPr lang="en-GB" dirty="0" smtClean="0"/>
              <a:t>	- potentially greater relevance or application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Practical ways in which we contribute to research: </a:t>
            </a:r>
            <a:r>
              <a:rPr lang="en-GB" dirty="0" smtClean="0">
                <a:solidFill>
                  <a:srgbClr val="FF0000"/>
                </a:solidFill>
              </a:rPr>
              <a:t>How?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060848"/>
            <a:ext cx="7355160" cy="4065315"/>
          </a:xfrm>
        </p:spPr>
        <p:txBody>
          <a:bodyPr>
            <a:normAutofit/>
          </a:bodyPr>
          <a:lstStyle/>
          <a:p>
            <a:pPr>
              <a:buSzPct val="50000"/>
              <a:buBlip>
                <a:blip r:embed="rId2"/>
              </a:buBlip>
            </a:pPr>
            <a:endParaRPr lang="en-GB" dirty="0" smtClean="0">
              <a:solidFill>
                <a:srgbClr val="FF0000"/>
              </a:solidFill>
            </a:endParaRPr>
          </a:p>
          <a:p>
            <a:pPr>
              <a:buSzPct val="50000"/>
              <a:buBlip>
                <a:blip r:embed="rId2"/>
              </a:buBlip>
            </a:pPr>
            <a:r>
              <a:rPr lang="en-GB" dirty="0" smtClean="0"/>
              <a:t>Formal staff meetings - reps</a:t>
            </a:r>
          </a:p>
          <a:p>
            <a:pPr>
              <a:buSzPct val="50000"/>
              <a:buBlip>
                <a:blip r:embed="rId2"/>
              </a:buBlip>
            </a:pPr>
            <a:r>
              <a:rPr lang="en-GB" dirty="0" smtClean="0"/>
              <a:t>Group discussion - projects</a:t>
            </a:r>
          </a:p>
          <a:p>
            <a:pPr>
              <a:buSzPct val="50000"/>
              <a:buBlip>
                <a:blip r:embed="rId2"/>
              </a:buBlip>
            </a:pPr>
            <a:r>
              <a:rPr lang="en-GB" dirty="0" smtClean="0"/>
              <a:t>1-2-1 phone calls</a:t>
            </a:r>
          </a:p>
          <a:p>
            <a:pPr>
              <a:buSzPct val="50000"/>
              <a:buBlip>
                <a:blip r:embed="rId2"/>
              </a:buBlip>
            </a:pPr>
            <a:r>
              <a:rPr lang="en-GB" dirty="0" smtClean="0"/>
              <a:t>Comments/feedback by email</a:t>
            </a:r>
          </a:p>
          <a:p>
            <a:pPr>
              <a:buSzPct val="50000"/>
              <a:buBlip>
                <a:blip r:embed="rId2"/>
              </a:buBlip>
            </a:pPr>
            <a:r>
              <a:rPr lang="en-GB" dirty="0" smtClean="0"/>
              <a:t>Presentations to </a:t>
            </a:r>
            <a:r>
              <a:rPr lang="en-GB" dirty="0" err="1" smtClean="0"/>
              <a:t>postgrad</a:t>
            </a:r>
            <a:r>
              <a:rPr lang="en-GB" dirty="0" smtClean="0"/>
              <a:t> students</a:t>
            </a:r>
          </a:p>
          <a:p>
            <a:pPr>
              <a:buSzPct val="50000"/>
              <a:buBlip>
                <a:blip r:embed="rId2"/>
              </a:buBlip>
            </a:pPr>
            <a:endParaRPr lang="en-GB" dirty="0" smtClean="0"/>
          </a:p>
          <a:p>
            <a:pPr>
              <a:buSzPct val="50000"/>
              <a:buBlip>
                <a:blip r:embed="rId2"/>
              </a:buBlip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Autofit/>
          </a:bodyPr>
          <a:lstStyle/>
          <a:p>
            <a:r>
              <a:rPr lang="en-GB" sz="4000" dirty="0" smtClean="0"/>
              <a:t>Practical ways in which we contribute to research: </a:t>
            </a:r>
            <a:r>
              <a:rPr lang="en-GB" sz="4000" dirty="0" smtClean="0">
                <a:solidFill>
                  <a:srgbClr val="FF0000"/>
                </a:solidFill>
              </a:rPr>
              <a:t>What?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GB" dirty="0" smtClean="0"/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Faculty Committees</a:t>
            </a:r>
          </a:p>
          <a:p>
            <a:pPr lvl="1">
              <a:buClr>
                <a:srgbClr val="FF0000"/>
              </a:buClr>
              <a:buSzPct val="100000"/>
              <a:buNone/>
            </a:pPr>
            <a:r>
              <a:rPr lang="en-GB" dirty="0" smtClean="0"/>
              <a:t>	</a:t>
            </a:r>
            <a:r>
              <a:rPr lang="en-GB" sz="3200" dirty="0" smtClean="0"/>
              <a:t>Research and Enterprise Committee – </a:t>
            </a:r>
            <a:r>
              <a:rPr lang="en-GB" sz="3200" dirty="0" err="1" smtClean="0"/>
              <a:t>EOIs</a:t>
            </a:r>
            <a:endParaRPr lang="en-GB" sz="3200" dirty="0" smtClean="0"/>
          </a:p>
          <a:p>
            <a:pPr lvl="1">
              <a:buClr>
                <a:srgbClr val="FF0000"/>
              </a:buClr>
              <a:buSzPct val="100000"/>
              <a:buNone/>
            </a:pPr>
            <a:r>
              <a:rPr lang="en-GB" sz="3200" dirty="0" smtClean="0"/>
              <a:t>	Ethics</a:t>
            </a:r>
          </a:p>
          <a:p>
            <a:pPr lvl="1">
              <a:buClr>
                <a:srgbClr val="FF0000"/>
              </a:buClr>
              <a:buSzPct val="100000"/>
              <a:buNone/>
            </a:pPr>
            <a:r>
              <a:rPr lang="en-GB" sz="3200" dirty="0" smtClean="0"/>
              <a:t>	Course Management Committees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Induction Days 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Service User Co-applicant – bids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Advisory Groups, Steering Groups 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Patient volunteer groups</a:t>
            </a:r>
          </a:p>
          <a:p>
            <a:pPr>
              <a:buClr>
                <a:srgbClr val="FF0000"/>
              </a:buClr>
              <a:buSzPct val="100000"/>
              <a:buNone/>
            </a:pPr>
            <a:r>
              <a:rPr lang="en-GB" sz="2800" dirty="0" smtClean="0"/>
              <a:t>		SUCCESS</a:t>
            </a:r>
          </a:p>
          <a:p>
            <a:pPr>
              <a:buClr>
                <a:srgbClr val="FF0000"/>
              </a:buClr>
              <a:buSzPct val="100000"/>
              <a:buNone/>
            </a:pPr>
            <a:r>
              <a:rPr lang="en-GB" sz="2800" dirty="0" smtClean="0"/>
              <a:t>		RESULT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SUCCESS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sz="3600" dirty="0" smtClean="0">
                <a:solidFill>
                  <a:srgbClr val="FF0000"/>
                </a:solidFill>
              </a:rPr>
              <a:t>S</a:t>
            </a:r>
            <a:r>
              <a:rPr lang="en-GB" sz="3600" dirty="0" smtClean="0"/>
              <a:t>ervice </a:t>
            </a:r>
            <a:r>
              <a:rPr lang="en-GB" sz="3600" dirty="0" smtClean="0">
                <a:solidFill>
                  <a:srgbClr val="FF0000"/>
                </a:solidFill>
              </a:rPr>
              <a:t>U</a:t>
            </a:r>
            <a:r>
              <a:rPr lang="en-GB" sz="3600" dirty="0" smtClean="0"/>
              <a:t>sers and </a:t>
            </a:r>
            <a:r>
              <a:rPr lang="en-GB" sz="3600" dirty="0" smtClean="0">
                <a:solidFill>
                  <a:srgbClr val="FF0000"/>
                </a:solidFill>
              </a:rPr>
              <a:t>C</a:t>
            </a:r>
            <a:r>
              <a:rPr lang="en-GB" sz="3600" dirty="0" smtClean="0"/>
              <a:t>arers </a:t>
            </a:r>
            <a:r>
              <a:rPr lang="en-GB" sz="3600" dirty="0" smtClean="0">
                <a:solidFill>
                  <a:srgbClr val="FF0000"/>
                </a:solidFill>
              </a:rPr>
              <a:t>C</a:t>
            </a:r>
            <a:r>
              <a:rPr lang="en-GB" sz="3600" dirty="0" smtClean="0"/>
              <a:t>ontributing to </a:t>
            </a:r>
            <a:r>
              <a:rPr lang="en-GB" sz="3600" dirty="0" smtClean="0">
                <a:solidFill>
                  <a:srgbClr val="FF0000"/>
                </a:solidFill>
              </a:rPr>
              <a:t>E</a:t>
            </a:r>
            <a:r>
              <a:rPr lang="en-GB" sz="3600" dirty="0" smtClean="0"/>
              <a:t>ducating </a:t>
            </a:r>
            <a:r>
              <a:rPr lang="en-GB" sz="3600" dirty="0" smtClean="0">
                <a:solidFill>
                  <a:srgbClr val="FF0000"/>
                </a:solidFill>
              </a:rPr>
              <a:t>S</a:t>
            </a:r>
            <a:r>
              <a:rPr lang="en-GB" sz="3600" dirty="0" smtClean="0"/>
              <a:t>tudents for </a:t>
            </a:r>
            <a:r>
              <a:rPr lang="en-GB" sz="3600" dirty="0" smtClean="0">
                <a:solidFill>
                  <a:srgbClr val="FF0000"/>
                </a:solidFill>
              </a:rPr>
              <a:t>S</a:t>
            </a:r>
            <a:r>
              <a:rPr lang="en-GB" sz="3600" dirty="0" smtClean="0"/>
              <a:t>ervices</a:t>
            </a:r>
          </a:p>
          <a:p>
            <a:pPr>
              <a:buNone/>
            </a:pPr>
            <a:endParaRPr lang="en-GB" sz="3600" dirty="0" smtClean="0"/>
          </a:p>
          <a:p>
            <a:pPr>
              <a:buNone/>
            </a:pPr>
            <a:r>
              <a:rPr lang="en-GB" sz="3600" dirty="0" smtClean="0"/>
              <a:t>	</a:t>
            </a:r>
            <a:r>
              <a:rPr lang="en-GB" sz="2800" u="sng" dirty="0" smtClean="0"/>
              <a:t>How we contribute to the Faculty of Education Heath and Wellbeing</a:t>
            </a:r>
          </a:p>
          <a:p>
            <a:r>
              <a:rPr lang="en-GB" dirty="0" smtClean="0"/>
              <a:t>Student selection and admission</a:t>
            </a:r>
          </a:p>
          <a:p>
            <a:r>
              <a:rPr lang="en-GB" dirty="0" smtClean="0"/>
              <a:t>Teaching and assessments</a:t>
            </a:r>
          </a:p>
          <a:p>
            <a:r>
              <a:rPr lang="en-GB" dirty="0" smtClean="0"/>
              <a:t>Quality assurance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Participation in research activities</a:t>
            </a:r>
            <a:endParaRPr lang="en-GB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Co-ordinator: </a:t>
            </a:r>
            <a:r>
              <a:rPr lang="en-GB" dirty="0" err="1" smtClean="0"/>
              <a:t>Rupy</a:t>
            </a:r>
            <a:r>
              <a:rPr lang="en-GB" dirty="0" smtClean="0"/>
              <a:t> </a:t>
            </a:r>
            <a:r>
              <a:rPr lang="en-GB" dirty="0" err="1" smtClean="0"/>
              <a:t>Pandaal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RESULT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en-GB" sz="4800" dirty="0" smtClean="0">
                <a:solidFill>
                  <a:srgbClr val="FF0000"/>
                </a:solidFill>
              </a:rPr>
              <a:t>R</a:t>
            </a:r>
            <a:r>
              <a:rPr lang="en-GB" sz="4800" dirty="0" smtClean="0"/>
              <a:t>esearch </a:t>
            </a:r>
            <a:r>
              <a:rPr lang="en-GB" sz="4800" dirty="0" smtClean="0">
                <a:solidFill>
                  <a:srgbClr val="FF0000"/>
                </a:solidFill>
              </a:rPr>
              <a:t>E</a:t>
            </a:r>
            <a:r>
              <a:rPr lang="en-GB" sz="4800" dirty="0" smtClean="0"/>
              <a:t>nabling </a:t>
            </a:r>
            <a:r>
              <a:rPr lang="en-GB" sz="4800" dirty="0" err="1" smtClean="0">
                <a:solidFill>
                  <a:srgbClr val="FF0000"/>
                </a:solidFill>
              </a:rPr>
              <a:t>S</a:t>
            </a:r>
            <a:r>
              <a:rPr lang="en-GB" sz="4800" dirty="0" err="1" smtClean="0"/>
              <a:t>erviceuser</a:t>
            </a:r>
            <a:r>
              <a:rPr lang="en-GB" sz="4800" dirty="0" smtClean="0"/>
              <a:t> and </a:t>
            </a:r>
            <a:r>
              <a:rPr lang="en-GB" sz="4800" dirty="0" smtClean="0">
                <a:solidFill>
                  <a:srgbClr val="FF0000"/>
                </a:solidFill>
              </a:rPr>
              <a:t>U</a:t>
            </a:r>
            <a:r>
              <a:rPr lang="en-GB" sz="4800" dirty="0" smtClean="0"/>
              <a:t>niversity </a:t>
            </a:r>
            <a:r>
              <a:rPr lang="en-GB" sz="4800" dirty="0" smtClean="0">
                <a:solidFill>
                  <a:srgbClr val="FF0000"/>
                </a:solidFill>
              </a:rPr>
              <a:t>L</a:t>
            </a:r>
            <a:r>
              <a:rPr lang="en-GB" sz="4800" dirty="0" smtClean="0"/>
              <a:t>earning </a:t>
            </a:r>
            <a:r>
              <a:rPr lang="en-GB" sz="4800" dirty="0" smtClean="0">
                <a:solidFill>
                  <a:srgbClr val="FF0000"/>
                </a:solidFill>
              </a:rPr>
              <a:t>T</a:t>
            </a:r>
            <a:r>
              <a:rPr lang="en-GB" sz="4800" dirty="0" smtClean="0"/>
              <a:t>ogether</a:t>
            </a:r>
          </a:p>
          <a:p>
            <a:pPr>
              <a:buNone/>
            </a:pPr>
            <a:r>
              <a:rPr lang="en-GB" dirty="0"/>
              <a:t>	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u="sng" dirty="0" smtClean="0"/>
              <a:t>Mission statement:</a:t>
            </a:r>
            <a:endParaRPr lang="en-GB" u="sng" dirty="0"/>
          </a:p>
          <a:p>
            <a:pPr>
              <a:buNone/>
            </a:pPr>
            <a:r>
              <a:rPr lang="en-GB" dirty="0" smtClean="0"/>
              <a:t>	to promote the interests of ordinary people in the involvement of </a:t>
            </a:r>
            <a:r>
              <a:rPr lang="en-GB" dirty="0" smtClean="0">
                <a:solidFill>
                  <a:srgbClr val="FF0000"/>
                </a:solidFill>
              </a:rPr>
              <a:t>research</a:t>
            </a:r>
            <a:r>
              <a:rPr lang="en-GB" dirty="0" smtClean="0"/>
              <a:t> throughout the West Midlands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 smtClean="0"/>
              <a:t>Chair: Dr Hilary </a:t>
            </a:r>
            <a:r>
              <a:rPr lang="en-GB" dirty="0" err="1" smtClean="0"/>
              <a:t>Paniagua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1: </a:t>
            </a:r>
            <a:r>
              <a:rPr lang="en-GB" i="1" dirty="0" smtClean="0">
                <a:solidFill>
                  <a:srgbClr val="FF0000"/>
                </a:solidFill>
              </a:rPr>
              <a:t>Organ Donation</a:t>
            </a: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GB" dirty="0" smtClean="0"/>
              <a:t>Group discussion of Abstract – Nov 2012</a:t>
            </a:r>
          </a:p>
          <a:p>
            <a:pPr>
              <a:buClr>
                <a:srgbClr val="FF0000"/>
              </a:buClr>
              <a:buNone/>
            </a:pPr>
            <a:r>
              <a:rPr lang="en-GB" dirty="0" smtClean="0"/>
              <a:t>	</a:t>
            </a:r>
            <a:r>
              <a:rPr lang="en-GB" dirty="0" err="1" smtClean="0"/>
              <a:t>eg</a:t>
            </a:r>
            <a:r>
              <a:rPr lang="en-GB" dirty="0" smtClean="0"/>
              <a:t> how to approach the family, ‘family care’;</a:t>
            </a:r>
          </a:p>
          <a:p>
            <a:pPr>
              <a:buClr>
                <a:srgbClr val="FF0000"/>
              </a:buClr>
              <a:buNone/>
            </a:pPr>
            <a:r>
              <a:rPr lang="en-GB" dirty="0" smtClean="0"/>
              <a:t>	feedback incorporated, research title changed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endParaRPr lang="en-GB" dirty="0" smtClean="0"/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GB" dirty="0" smtClean="0"/>
              <a:t>Second stage – full application – Sept 2014</a:t>
            </a:r>
          </a:p>
          <a:p>
            <a:pPr>
              <a:buClr>
                <a:srgbClr val="FF0000"/>
              </a:buClr>
              <a:buNone/>
            </a:pPr>
            <a:r>
              <a:rPr lang="en-GB" dirty="0" smtClean="0"/>
              <a:t>	two service users to join Advisory Group </a:t>
            </a:r>
          </a:p>
          <a:p>
            <a:pPr>
              <a:buClr>
                <a:srgbClr val="FF0000"/>
              </a:buClr>
              <a:buNone/>
            </a:pPr>
            <a:r>
              <a:rPr lang="en-GB" dirty="0" smtClean="0"/>
              <a:t>	(five meetings over three years)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4000" dirty="0" smtClean="0"/>
              <a:t>Example 2 : </a:t>
            </a:r>
            <a:r>
              <a:rPr lang="en-GB" sz="4000" i="1" dirty="0" smtClean="0">
                <a:solidFill>
                  <a:srgbClr val="FF0000"/>
                </a:solidFill>
              </a:rPr>
              <a:t>Delayed prescribing of antibiotics</a:t>
            </a:r>
            <a:endParaRPr lang="en-GB" sz="40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endParaRPr lang="en-GB" sz="2400" dirty="0" smtClean="0"/>
          </a:p>
          <a:p>
            <a:r>
              <a:rPr lang="en-GB" sz="2400" dirty="0" smtClean="0">
                <a:solidFill>
                  <a:srgbClr val="FF0000"/>
                </a:solidFill>
              </a:rPr>
              <a:t>Aug 2012</a:t>
            </a:r>
            <a:r>
              <a:rPr lang="en-GB" sz="2400" dirty="0" smtClean="0"/>
              <a:t> – RESULT group introduced to research idea 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Dec </a:t>
            </a:r>
            <a:r>
              <a:rPr lang="en-GB" sz="2400" dirty="0" smtClean="0"/>
              <a:t>– Group discussed research proposal with Prof; </a:t>
            </a:r>
          </a:p>
          <a:p>
            <a:pPr>
              <a:buNone/>
            </a:pPr>
            <a:r>
              <a:rPr lang="en-GB" sz="2400" dirty="0" smtClean="0"/>
              <a:t>	useful ‘nuggets’ and a named SU/C co-applicant elected 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Apr 2013 </a:t>
            </a:r>
            <a:r>
              <a:rPr lang="en-GB" sz="2400" dirty="0" smtClean="0"/>
              <a:t>– Co-applicants gave feedback to draft proposal 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May </a:t>
            </a:r>
            <a:r>
              <a:rPr lang="en-GB" sz="2400" dirty="0" smtClean="0"/>
              <a:t>– Bid submitted to </a:t>
            </a:r>
            <a:r>
              <a:rPr lang="en-GB" sz="2400" dirty="0" err="1" smtClean="0"/>
              <a:t>RfPB</a:t>
            </a:r>
            <a:endParaRPr lang="en-GB" sz="2400" dirty="0" smtClean="0"/>
          </a:p>
          <a:p>
            <a:r>
              <a:rPr lang="en-GB" sz="2400" dirty="0" smtClean="0">
                <a:solidFill>
                  <a:srgbClr val="FF0000"/>
                </a:solidFill>
              </a:rPr>
              <a:t>Jul </a:t>
            </a:r>
            <a:r>
              <a:rPr lang="en-GB" sz="2400" dirty="0" smtClean="0"/>
              <a:t>– Co-applicant reported back to RESULT members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Sept </a:t>
            </a:r>
            <a:r>
              <a:rPr lang="en-GB" sz="2400" dirty="0" smtClean="0"/>
              <a:t>– Bid unsuccessful; resubmitted to PRUK and shortlisted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Dec</a:t>
            </a:r>
            <a:r>
              <a:rPr lang="en-GB" sz="2400" dirty="0" smtClean="0"/>
              <a:t> – RESULT team encouraged a third submission</a:t>
            </a:r>
          </a:p>
          <a:p>
            <a:pPr>
              <a:buNone/>
            </a:pPr>
            <a:r>
              <a:rPr lang="en-GB" sz="2400" dirty="0" smtClean="0"/>
              <a:t>	</a:t>
            </a:r>
          </a:p>
          <a:p>
            <a:pPr>
              <a:buNone/>
            </a:pPr>
            <a:r>
              <a:rPr lang="en-GB" sz="2400" dirty="0" smtClean="0"/>
              <a:t>	Ongoing consultation if successful</a:t>
            </a:r>
          </a:p>
          <a:p>
            <a:pPr>
              <a:buNone/>
            </a:pPr>
            <a:r>
              <a:rPr lang="en-GB" sz="2400" dirty="0" smtClean="0"/>
              <a:t>	</a:t>
            </a:r>
            <a:r>
              <a:rPr lang="en-GB" sz="2400" dirty="0" err="1" smtClean="0"/>
              <a:t>eg</a:t>
            </a:r>
            <a:r>
              <a:rPr lang="en-GB" sz="2400" dirty="0" smtClean="0"/>
              <a:t> help identify key questions, questionnaire design</a:t>
            </a:r>
          </a:p>
          <a:p>
            <a:endParaRPr lang="en-GB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298</Words>
  <Application>Microsoft Office PowerPoint</Application>
  <PresentationFormat>On-screen Show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Patient Participation in Research – a patient perspective</vt:lpstr>
      <vt:lpstr>Aims</vt:lpstr>
      <vt:lpstr>Involving Patients and Public in Research:  Why Bother?</vt:lpstr>
      <vt:lpstr>Practical ways in which we contribute to research: How?</vt:lpstr>
      <vt:lpstr>Practical ways in which we contribute to research: What?</vt:lpstr>
      <vt:lpstr>SUCCESS</vt:lpstr>
      <vt:lpstr>RESULT</vt:lpstr>
      <vt:lpstr>Example 1: Organ Donation</vt:lpstr>
      <vt:lpstr> Example 2 : Delayed prescribing of antibiotics</vt:lpstr>
      <vt:lpstr>Example 3: Healthy Living Pharmacies</vt:lpstr>
      <vt:lpstr>PowerPoint Presentation</vt:lpstr>
      <vt:lpstr>So what do the academics say?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User  Involvement in Research</dc:title>
  <dc:creator>Jones</dc:creator>
  <cp:lastModifiedBy>Angela</cp:lastModifiedBy>
  <cp:revision>97</cp:revision>
  <dcterms:created xsi:type="dcterms:W3CDTF">2013-09-30T23:01:49Z</dcterms:created>
  <dcterms:modified xsi:type="dcterms:W3CDTF">2015-01-23T08:21:20Z</dcterms:modified>
</cp:coreProperties>
</file>